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1"/>
  </p:notesMasterIdLst>
  <p:sldIdLst>
    <p:sldId id="256" r:id="rId2"/>
    <p:sldId id="311" r:id="rId3"/>
    <p:sldId id="335" r:id="rId4"/>
    <p:sldId id="321" r:id="rId5"/>
    <p:sldId id="323" r:id="rId6"/>
    <p:sldId id="315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16" r:id="rId15"/>
    <p:sldId id="331" r:id="rId16"/>
    <p:sldId id="332" r:id="rId17"/>
    <p:sldId id="333" r:id="rId18"/>
    <p:sldId id="334" r:id="rId19"/>
    <p:sldId id="278" r:id="rId20"/>
  </p:sldIdLst>
  <p:sldSz cx="9144000" cy="5143500" type="screen16x9"/>
  <p:notesSz cx="6858000" cy="9144000"/>
  <p:embeddedFontLst>
    <p:embeddedFont>
      <p:font typeface="Arv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oboto Condensed" panose="020B0604020202020204" charset="0"/>
      <p:regular r:id="rId30"/>
      <p:bold r:id="rId31"/>
      <p:italic r:id="rId32"/>
      <p:boldItalic r:id="rId33"/>
    </p:embeddedFont>
    <p:embeddedFont>
      <p:font typeface="Roboto Condensed Light" panose="020B0604020202020204" charset="0"/>
      <p:regular r:id="rId34"/>
      <p:bold r:id="rId35"/>
      <p:italic r:id="rId36"/>
      <p:boldItalic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2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135" d="100"/>
          <a:sy n="135" d="100"/>
        </p:scale>
        <p:origin x="84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673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7568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575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gdb.mehmetakif.edu.tr/upload/sgdb/52-form-229-30044545-makue-2022-2026-stratejik-plani.pdf" TargetMode="External"/><Relationship Id="rId2" Type="http://schemas.openxmlformats.org/officeDocument/2006/relationships/hyperlink" Target="https://kbys.mehmetakif.edu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g.mehmetakif.edu.tr/EtkinlikIzlemeSistemi/KullaniciGirisi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971600" y="1291240"/>
            <a:ext cx="5367900" cy="25610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Kalite Bilgi Yönetim Sistemi &amp;</a:t>
            </a:r>
            <a:br>
              <a:rPr lang="tr-TR" sz="3200" dirty="0">
                <a:latin typeface="Times New Roman" pitchFamily="18" charset="0"/>
                <a:cs typeface="Times New Roman" pitchFamily="18" charset="0"/>
              </a:rPr>
            </a:b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Etkinlik ve İzleme Sistemi</a:t>
            </a:r>
            <a:br>
              <a:rPr lang="tr-TR" sz="3200" dirty="0">
                <a:latin typeface="Times New Roman" pitchFamily="18" charset="0"/>
                <a:cs typeface="Times New Roman" pitchFamily="18" charset="0"/>
              </a:rPr>
            </a:b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Tanıtımı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920083" y="224590"/>
            <a:ext cx="67322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T.C.</a:t>
            </a:r>
            <a:br>
              <a:rPr lang="tr-TR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tr-TR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BURDUR MEHMET AKİF ERSOY ÜNİVERSİTESİ</a:t>
            </a:r>
          </a:p>
          <a:p>
            <a:pPr algn="ctr"/>
            <a:r>
              <a:rPr lang="tr-TR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KALİTE KOORDİNATÖRLÜĞÜ</a:t>
            </a:r>
            <a:br>
              <a:rPr lang="tr-TR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br>
              <a:rPr lang="tr-TR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7452320" y="431591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latin typeface="Times New Roman" pitchFamily="18" charset="0"/>
                <a:cs typeface="Times New Roman" pitchFamily="18" charset="0"/>
              </a:rPr>
              <a:t>BURDUR   2023</a:t>
            </a:r>
          </a:p>
        </p:txBody>
      </p:sp>
      <p:cxnSp>
        <p:nvCxnSpPr>
          <p:cNvPr id="8" name="Düz Bağlayıcı 7"/>
          <p:cNvCxnSpPr/>
          <p:nvPr/>
        </p:nvCxnSpPr>
        <p:spPr>
          <a:xfrm>
            <a:off x="8242103" y="4366411"/>
            <a:ext cx="0" cy="1538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 descr="metin, ekra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5948F80-E5C0-1846-BAE3-96A0561CE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7" t="60628" r="13826"/>
          <a:stretch/>
        </p:blipFill>
        <p:spPr>
          <a:xfrm>
            <a:off x="-108520" y="4504373"/>
            <a:ext cx="1778984" cy="786571"/>
          </a:xfrm>
          <a:prstGeom prst="rect">
            <a:avLst/>
          </a:prstGeom>
        </p:spPr>
      </p:pic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0C50C5B3-AD3B-E64D-826C-AA324BD9DB23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1670464" y="4897659"/>
            <a:ext cx="7449873" cy="21251"/>
          </a:xfrm>
          <a:prstGeom prst="line">
            <a:avLst/>
          </a:prstGeom>
          <a:ln w="12700">
            <a:solidFill>
              <a:srgbClr val="3929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MAKÜ İzleme Modülü-2. Aşama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pSp>
        <p:nvGrpSpPr>
          <p:cNvPr id="6" name="Google Shape;1692;p47"/>
          <p:cNvGrpSpPr/>
          <p:nvPr/>
        </p:nvGrpSpPr>
        <p:grpSpPr>
          <a:xfrm>
            <a:off x="67059" y="483518"/>
            <a:ext cx="648072" cy="506833"/>
            <a:chOff x="8095060" y="5664590"/>
            <a:chExt cx="497404" cy="594389"/>
          </a:xfrm>
        </p:grpSpPr>
        <p:grpSp>
          <p:nvGrpSpPr>
            <p:cNvPr id="7" name="Google Shape;1693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0" name="Google Shape;1694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695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696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697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7" name="Google Shape;1698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699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700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701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" name="Google Shape;1702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703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704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705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" name="Google Shape;1706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707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708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3" name="Resim 22">
            <a:extLst>
              <a:ext uri="{FF2B5EF4-FFF2-40B4-BE49-F238E27FC236}">
                <a16:creationId xmlns:a16="http://schemas.microsoft.com/office/drawing/2014/main" id="{917C6E90-64E9-4CBE-8A9B-B28CE28D3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545182"/>
            <a:ext cx="1771897" cy="543001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4EAEA581-A20F-4122-964D-CFC9190508F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53" y="1491630"/>
            <a:ext cx="6716927" cy="2408637"/>
          </a:xfrm>
          <a:prstGeom prst="rect">
            <a:avLst/>
          </a:prstGeom>
        </p:spPr>
      </p:pic>
      <p:sp>
        <p:nvSpPr>
          <p:cNvPr id="26" name="Metin Yer Tutucusu 23">
            <a:extLst>
              <a:ext uri="{FF2B5EF4-FFF2-40B4-BE49-F238E27FC236}">
                <a16:creationId xmlns:a16="http://schemas.microsoft.com/office/drawing/2014/main" id="{648A4AF5-D94F-4859-A9AA-512D867E1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353" y="3969797"/>
            <a:ext cx="7214110" cy="1033762"/>
          </a:xfrm>
        </p:spPr>
        <p:txBody>
          <a:bodyPr/>
          <a:lstStyle/>
          <a:p>
            <a:pPr algn="just"/>
            <a:r>
              <a:rPr lang="sv-SE" dirty="0"/>
              <a:t>“Birime Atanan Ana Gösterge” alanından ilgili ana gösterge seçilir.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599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MAKÜ İzleme Modülü-3. Aşama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pSp>
        <p:nvGrpSpPr>
          <p:cNvPr id="6" name="Google Shape;1692;p47"/>
          <p:cNvGrpSpPr/>
          <p:nvPr/>
        </p:nvGrpSpPr>
        <p:grpSpPr>
          <a:xfrm>
            <a:off x="67059" y="483518"/>
            <a:ext cx="648072" cy="506833"/>
            <a:chOff x="8095060" y="5664590"/>
            <a:chExt cx="497404" cy="594389"/>
          </a:xfrm>
        </p:grpSpPr>
        <p:grpSp>
          <p:nvGrpSpPr>
            <p:cNvPr id="7" name="Google Shape;1693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0" name="Google Shape;1694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695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696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697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7" name="Google Shape;1698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699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700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701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" name="Google Shape;1702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703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704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705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" name="Google Shape;1706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707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708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3" name="Resim 22">
            <a:extLst>
              <a:ext uri="{FF2B5EF4-FFF2-40B4-BE49-F238E27FC236}">
                <a16:creationId xmlns:a16="http://schemas.microsoft.com/office/drawing/2014/main" id="{917C6E90-64E9-4CBE-8A9B-B28CE28D3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545182"/>
            <a:ext cx="1771897" cy="543001"/>
          </a:xfrm>
          <a:prstGeom prst="rect">
            <a:avLst/>
          </a:prstGeom>
        </p:spPr>
      </p:pic>
      <p:sp>
        <p:nvSpPr>
          <p:cNvPr id="26" name="Metin Yer Tutucusu 23">
            <a:extLst>
              <a:ext uri="{FF2B5EF4-FFF2-40B4-BE49-F238E27FC236}">
                <a16:creationId xmlns:a16="http://schemas.microsoft.com/office/drawing/2014/main" id="{648A4AF5-D94F-4859-A9AA-512D867E1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353" y="3969797"/>
            <a:ext cx="7214110" cy="1033762"/>
          </a:xfrm>
        </p:spPr>
        <p:txBody>
          <a:bodyPr/>
          <a:lstStyle/>
          <a:p>
            <a:pPr algn="just"/>
            <a:r>
              <a:rPr lang="nn-NO" dirty="0"/>
              <a:t>“Birime Atanan Alt Gösterge” menüsünden</a:t>
            </a:r>
            <a:r>
              <a:rPr lang="tr-TR" dirty="0"/>
              <a:t> ilgili</a:t>
            </a:r>
            <a:r>
              <a:rPr lang="nn-NO" dirty="0"/>
              <a:t> alt gösterge seçilir.</a:t>
            </a:r>
            <a:endParaRPr lang="tr-TR" dirty="0"/>
          </a:p>
        </p:txBody>
      </p:sp>
      <p:pic>
        <p:nvPicPr>
          <p:cNvPr id="25" name="Resim 24">
            <a:extLst>
              <a:ext uri="{FF2B5EF4-FFF2-40B4-BE49-F238E27FC236}">
                <a16:creationId xmlns:a16="http://schemas.microsoft.com/office/drawing/2014/main" id="{7ABEF447-F667-4489-B580-022510B364F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88" y="1370580"/>
            <a:ext cx="6737631" cy="259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2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MAKÜ İzleme Modülü-4. Aşama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pSp>
        <p:nvGrpSpPr>
          <p:cNvPr id="6" name="Google Shape;1692;p47"/>
          <p:cNvGrpSpPr/>
          <p:nvPr/>
        </p:nvGrpSpPr>
        <p:grpSpPr>
          <a:xfrm>
            <a:off x="67059" y="483518"/>
            <a:ext cx="648072" cy="506833"/>
            <a:chOff x="8095060" y="5664590"/>
            <a:chExt cx="497404" cy="594389"/>
          </a:xfrm>
        </p:grpSpPr>
        <p:grpSp>
          <p:nvGrpSpPr>
            <p:cNvPr id="7" name="Google Shape;1693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0" name="Google Shape;1694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695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696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697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7" name="Google Shape;1698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699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700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701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" name="Google Shape;1702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703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704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705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" name="Google Shape;1706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707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708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3" name="Resim 22">
            <a:extLst>
              <a:ext uri="{FF2B5EF4-FFF2-40B4-BE49-F238E27FC236}">
                <a16:creationId xmlns:a16="http://schemas.microsoft.com/office/drawing/2014/main" id="{917C6E90-64E9-4CBE-8A9B-B28CE28D3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545182"/>
            <a:ext cx="1771897" cy="543001"/>
          </a:xfrm>
          <a:prstGeom prst="rect">
            <a:avLst/>
          </a:prstGeom>
        </p:spPr>
      </p:pic>
      <p:sp>
        <p:nvSpPr>
          <p:cNvPr id="26" name="Metin Yer Tutucusu 23">
            <a:extLst>
              <a:ext uri="{FF2B5EF4-FFF2-40B4-BE49-F238E27FC236}">
                <a16:creationId xmlns:a16="http://schemas.microsoft.com/office/drawing/2014/main" id="{648A4AF5-D94F-4859-A9AA-512D867E1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353" y="3969797"/>
            <a:ext cx="7214110" cy="1033762"/>
          </a:xfrm>
        </p:spPr>
        <p:txBody>
          <a:bodyPr/>
          <a:lstStyle/>
          <a:p>
            <a:pPr algn="just"/>
            <a:r>
              <a:rPr lang="tr-TR" dirty="0"/>
              <a:t>İ</a:t>
            </a:r>
            <a:r>
              <a:rPr lang="nn-NO" dirty="0"/>
              <a:t>lgili izleme dönemine ilişkin gerçekleşme değeri (sayı, oran vb.) girilir (1) ve “Kaydet” (2) butonuna basılır. </a:t>
            </a:r>
            <a:endParaRPr lang="tr-TR" dirty="0"/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C682EA2B-61CD-4815-8B17-041EB90BBD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8" y="1392366"/>
            <a:ext cx="6377152" cy="261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MAKÜ İzleme Modülü-</a:t>
            </a:r>
            <a:br>
              <a:rPr lang="tr-TR" sz="2400" dirty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Dikkat Edilecek Hususlar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pSp>
        <p:nvGrpSpPr>
          <p:cNvPr id="6" name="Google Shape;1692;p47"/>
          <p:cNvGrpSpPr/>
          <p:nvPr/>
        </p:nvGrpSpPr>
        <p:grpSpPr>
          <a:xfrm>
            <a:off x="67059" y="483518"/>
            <a:ext cx="648072" cy="506833"/>
            <a:chOff x="8095060" y="5664590"/>
            <a:chExt cx="497404" cy="594389"/>
          </a:xfrm>
        </p:grpSpPr>
        <p:grpSp>
          <p:nvGrpSpPr>
            <p:cNvPr id="7" name="Google Shape;1693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0" name="Google Shape;1694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695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696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697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7" name="Google Shape;1698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699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700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701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" name="Google Shape;1702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703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704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705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" name="Google Shape;1706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707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708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3" name="Resim 22">
            <a:extLst>
              <a:ext uri="{FF2B5EF4-FFF2-40B4-BE49-F238E27FC236}">
                <a16:creationId xmlns:a16="http://schemas.microsoft.com/office/drawing/2014/main" id="{917C6E90-64E9-4CBE-8A9B-B28CE28D3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545182"/>
            <a:ext cx="1771897" cy="543001"/>
          </a:xfrm>
          <a:prstGeom prst="rect">
            <a:avLst/>
          </a:prstGeom>
        </p:spPr>
      </p:pic>
      <p:sp>
        <p:nvSpPr>
          <p:cNvPr id="26" name="Metin Yer Tutucusu 23">
            <a:extLst>
              <a:ext uri="{FF2B5EF4-FFF2-40B4-BE49-F238E27FC236}">
                <a16:creationId xmlns:a16="http://schemas.microsoft.com/office/drawing/2014/main" id="{648A4AF5-D94F-4859-A9AA-512D867E1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128" y="1717564"/>
            <a:ext cx="6377152" cy="2664296"/>
          </a:xfrm>
        </p:spPr>
        <p:txBody>
          <a:bodyPr/>
          <a:lstStyle/>
          <a:p>
            <a:pPr algn="just"/>
            <a:r>
              <a:rPr lang="tr-TR" dirty="0"/>
              <a:t>Sistemde tanımlanmış olan her bir alt gösterge için ilgili dönemdeki gerçekleşme değerleri girilmelidir.</a:t>
            </a:r>
          </a:p>
          <a:p>
            <a:pPr algn="just"/>
            <a:r>
              <a:rPr lang="tr-TR" dirty="0"/>
              <a:t>İlgili göstergenin izleme dönemindeki gerçekleşme değeri sıfır ise ilgili alana rakam ile sıfır (0) girilmeli boş bırakılmamalıdır.</a:t>
            </a:r>
          </a:p>
          <a:p>
            <a:pPr algn="just"/>
            <a:r>
              <a:rPr lang="tr-TR" dirty="0"/>
              <a:t>Oran girilmesi gereken göstergeler için “XX,XX” (örneğin 69,77) formatında giriş yapılmalıdır.</a:t>
            </a:r>
          </a:p>
        </p:txBody>
      </p:sp>
    </p:spTree>
    <p:extLst>
      <p:ext uri="{BB962C8B-B14F-4D97-AF65-F5344CB8AC3E}">
        <p14:creationId xmlns:p14="http://schemas.microsoft.com/office/powerpoint/2010/main" val="53655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latin typeface="Times New Roman" pitchFamily="18" charset="0"/>
              </a:rPr>
              <a:t>MAKÜ Kalite Bilgi Yönetim Sistemi (KBYS)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24" name="Metin Yer Tutucusu 23">
            <a:extLst>
              <a:ext uri="{FF2B5EF4-FFF2-40B4-BE49-F238E27FC236}">
                <a16:creationId xmlns:a16="http://schemas.microsoft.com/office/drawing/2014/main" id="{EC2AF16B-86F0-4F6B-A01C-DB818EDCB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4" y="1537988"/>
            <a:ext cx="7214110" cy="2724300"/>
          </a:xfrm>
        </p:spPr>
        <p:txBody>
          <a:bodyPr/>
          <a:lstStyle/>
          <a:p>
            <a:pPr algn="just"/>
            <a:r>
              <a:rPr lang="tr-TR" dirty="0">
                <a:hlinkClick r:id="rId2"/>
              </a:rPr>
              <a:t>https://kbys.mehmetakif.edu.tr/</a:t>
            </a:r>
            <a:r>
              <a:rPr lang="tr-TR" dirty="0"/>
              <a:t> </a:t>
            </a:r>
          </a:p>
          <a:p>
            <a:pPr algn="just"/>
            <a:r>
              <a:rPr lang="tr-TR" dirty="0"/>
              <a:t>Stratejik Plan ile güvence altına alındı (</a:t>
            </a:r>
            <a:r>
              <a:rPr lang="tr-TR" sz="1000" dirty="0">
                <a:hlinkClick r:id="rId3"/>
              </a:rPr>
              <a:t>https://sgdb.mehmetakif.edu.tr/upload/sgdb/52-form-229-30044545-makue-2022-2026-stratejik-plani.pdf</a:t>
            </a:r>
            <a:r>
              <a:rPr lang="tr-TR" sz="1000" dirty="0"/>
              <a:t>, sayfa:105</a:t>
            </a:r>
            <a:r>
              <a:rPr lang="tr-TR" dirty="0"/>
              <a:t>)</a:t>
            </a:r>
          </a:p>
          <a:p>
            <a:pPr algn="just"/>
            <a:r>
              <a:rPr lang="tr-TR" dirty="0"/>
              <a:t>Bütünleşik sistem.</a:t>
            </a:r>
          </a:p>
          <a:p>
            <a:pPr algn="just"/>
            <a:r>
              <a:rPr lang="tr-TR" dirty="0"/>
              <a:t>Anlık (web servis) veya dönemsel (izleme modülü) veri toplama.</a:t>
            </a:r>
          </a:p>
          <a:p>
            <a:pPr algn="just"/>
            <a:r>
              <a:rPr lang="tr-TR" dirty="0"/>
              <a:t>Üniversitemiz süreçlerine katkı sağlayacak istatistiki bilgiler</a:t>
            </a:r>
          </a:p>
          <a:p>
            <a:pPr algn="just"/>
            <a:endParaRPr lang="tr-TR" dirty="0"/>
          </a:p>
        </p:txBody>
      </p:sp>
      <p:grpSp>
        <p:nvGrpSpPr>
          <p:cNvPr id="23" name="Google Shape;194;p12">
            <a:extLst>
              <a:ext uri="{FF2B5EF4-FFF2-40B4-BE49-F238E27FC236}">
                <a16:creationId xmlns:a16="http://schemas.microsoft.com/office/drawing/2014/main" id="{C7F1107C-ED29-4F88-AA67-6C8574D63FEF}"/>
              </a:ext>
            </a:extLst>
          </p:cNvPr>
          <p:cNvGrpSpPr/>
          <p:nvPr/>
        </p:nvGrpSpPr>
        <p:grpSpPr>
          <a:xfrm>
            <a:off x="127629" y="551059"/>
            <a:ext cx="555939" cy="403123"/>
            <a:chOff x="590250" y="244200"/>
            <a:chExt cx="407975" cy="532175"/>
          </a:xfrm>
        </p:grpSpPr>
        <p:sp>
          <p:nvSpPr>
            <p:cNvPr id="25" name="Google Shape;195;p12">
              <a:extLst>
                <a:ext uri="{FF2B5EF4-FFF2-40B4-BE49-F238E27FC236}">
                  <a16:creationId xmlns:a16="http://schemas.microsoft.com/office/drawing/2014/main" id="{011765FC-7B7C-4D8C-821A-A1BF25EE499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6;p12">
              <a:extLst>
                <a:ext uri="{FF2B5EF4-FFF2-40B4-BE49-F238E27FC236}">
                  <a16:creationId xmlns:a16="http://schemas.microsoft.com/office/drawing/2014/main" id="{0B469C6F-8C99-4643-B4F2-A8A12DF4E6F0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7;p12">
              <a:extLst>
                <a:ext uri="{FF2B5EF4-FFF2-40B4-BE49-F238E27FC236}">
                  <a16:creationId xmlns:a16="http://schemas.microsoft.com/office/drawing/2014/main" id="{3974A9B2-6D73-4E99-9F91-36DE483F9057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8;p12">
              <a:extLst>
                <a:ext uri="{FF2B5EF4-FFF2-40B4-BE49-F238E27FC236}">
                  <a16:creationId xmlns:a16="http://schemas.microsoft.com/office/drawing/2014/main" id="{CC6314C9-3BF9-4EA5-BCAE-C979E1F0013F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12">
              <a:extLst>
                <a:ext uri="{FF2B5EF4-FFF2-40B4-BE49-F238E27FC236}">
                  <a16:creationId xmlns:a16="http://schemas.microsoft.com/office/drawing/2014/main" id="{09354F4B-96F9-4C4D-8F54-83E48C8D971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0;p12">
              <a:extLst>
                <a:ext uri="{FF2B5EF4-FFF2-40B4-BE49-F238E27FC236}">
                  <a16:creationId xmlns:a16="http://schemas.microsoft.com/office/drawing/2014/main" id="{45F2D874-B5EE-4E4E-9F3B-7B0227EB7295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1;p12">
              <a:extLst>
                <a:ext uri="{FF2B5EF4-FFF2-40B4-BE49-F238E27FC236}">
                  <a16:creationId xmlns:a16="http://schemas.microsoft.com/office/drawing/2014/main" id="{0A9CEBD1-E14D-4725-B92A-32FA65695F15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2;p12">
              <a:extLst>
                <a:ext uri="{FF2B5EF4-FFF2-40B4-BE49-F238E27FC236}">
                  <a16:creationId xmlns:a16="http://schemas.microsoft.com/office/drawing/2014/main" id="{9F14FB0D-11F4-4495-9E17-72229C3A9A15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3;p12">
              <a:extLst>
                <a:ext uri="{FF2B5EF4-FFF2-40B4-BE49-F238E27FC236}">
                  <a16:creationId xmlns:a16="http://schemas.microsoft.com/office/drawing/2014/main" id="{C16BA661-3F07-4FB5-AD0D-93D95D5463C9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4;p12">
              <a:extLst>
                <a:ext uri="{FF2B5EF4-FFF2-40B4-BE49-F238E27FC236}">
                  <a16:creationId xmlns:a16="http://schemas.microsoft.com/office/drawing/2014/main" id="{77286823-A42B-4C34-AD5F-69C40AB29AB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5;p12">
              <a:extLst>
                <a:ext uri="{FF2B5EF4-FFF2-40B4-BE49-F238E27FC236}">
                  <a16:creationId xmlns:a16="http://schemas.microsoft.com/office/drawing/2014/main" id="{CD4E449F-1252-41B5-AAAF-88B4B675D4E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6;p12">
              <a:extLst>
                <a:ext uri="{FF2B5EF4-FFF2-40B4-BE49-F238E27FC236}">
                  <a16:creationId xmlns:a16="http://schemas.microsoft.com/office/drawing/2014/main" id="{B5E57528-716C-4CF9-8E2F-B4E560B6291B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7;p12">
              <a:extLst>
                <a:ext uri="{FF2B5EF4-FFF2-40B4-BE49-F238E27FC236}">
                  <a16:creationId xmlns:a16="http://schemas.microsoft.com/office/drawing/2014/main" id="{37C02086-0B7B-4593-A677-40F6A121C341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8;p12">
              <a:extLst>
                <a:ext uri="{FF2B5EF4-FFF2-40B4-BE49-F238E27FC236}">
                  <a16:creationId xmlns:a16="http://schemas.microsoft.com/office/drawing/2014/main" id="{9DE404EA-D706-4B63-8426-A54094C1367E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Resim 20">
            <a:extLst>
              <a:ext uri="{FF2B5EF4-FFF2-40B4-BE49-F238E27FC236}">
                <a16:creationId xmlns:a16="http://schemas.microsoft.com/office/drawing/2014/main" id="{5A2F8116-12D7-4542-BC6E-441385BB5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45182"/>
            <a:ext cx="1771897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latin typeface="Times New Roman" pitchFamily="18" charset="0"/>
              </a:rPr>
              <a:t>MAKÜ Kalite Bilgi Yönetim Sistemi- Ana Ekran ve Genel Yapı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pSp>
        <p:nvGrpSpPr>
          <p:cNvPr id="23" name="Google Shape;194;p12">
            <a:extLst>
              <a:ext uri="{FF2B5EF4-FFF2-40B4-BE49-F238E27FC236}">
                <a16:creationId xmlns:a16="http://schemas.microsoft.com/office/drawing/2014/main" id="{C7F1107C-ED29-4F88-AA67-6C8574D63FEF}"/>
              </a:ext>
            </a:extLst>
          </p:cNvPr>
          <p:cNvGrpSpPr/>
          <p:nvPr/>
        </p:nvGrpSpPr>
        <p:grpSpPr>
          <a:xfrm>
            <a:off x="127629" y="551059"/>
            <a:ext cx="555939" cy="403123"/>
            <a:chOff x="590250" y="244200"/>
            <a:chExt cx="407975" cy="532175"/>
          </a:xfrm>
        </p:grpSpPr>
        <p:sp>
          <p:nvSpPr>
            <p:cNvPr id="25" name="Google Shape;195;p12">
              <a:extLst>
                <a:ext uri="{FF2B5EF4-FFF2-40B4-BE49-F238E27FC236}">
                  <a16:creationId xmlns:a16="http://schemas.microsoft.com/office/drawing/2014/main" id="{011765FC-7B7C-4D8C-821A-A1BF25EE499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6;p12">
              <a:extLst>
                <a:ext uri="{FF2B5EF4-FFF2-40B4-BE49-F238E27FC236}">
                  <a16:creationId xmlns:a16="http://schemas.microsoft.com/office/drawing/2014/main" id="{0B469C6F-8C99-4643-B4F2-A8A12DF4E6F0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7;p12">
              <a:extLst>
                <a:ext uri="{FF2B5EF4-FFF2-40B4-BE49-F238E27FC236}">
                  <a16:creationId xmlns:a16="http://schemas.microsoft.com/office/drawing/2014/main" id="{3974A9B2-6D73-4E99-9F91-36DE483F9057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8;p12">
              <a:extLst>
                <a:ext uri="{FF2B5EF4-FFF2-40B4-BE49-F238E27FC236}">
                  <a16:creationId xmlns:a16="http://schemas.microsoft.com/office/drawing/2014/main" id="{CC6314C9-3BF9-4EA5-BCAE-C979E1F0013F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12">
              <a:extLst>
                <a:ext uri="{FF2B5EF4-FFF2-40B4-BE49-F238E27FC236}">
                  <a16:creationId xmlns:a16="http://schemas.microsoft.com/office/drawing/2014/main" id="{09354F4B-96F9-4C4D-8F54-83E48C8D971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0;p12">
              <a:extLst>
                <a:ext uri="{FF2B5EF4-FFF2-40B4-BE49-F238E27FC236}">
                  <a16:creationId xmlns:a16="http://schemas.microsoft.com/office/drawing/2014/main" id="{45F2D874-B5EE-4E4E-9F3B-7B0227EB7295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1;p12">
              <a:extLst>
                <a:ext uri="{FF2B5EF4-FFF2-40B4-BE49-F238E27FC236}">
                  <a16:creationId xmlns:a16="http://schemas.microsoft.com/office/drawing/2014/main" id="{0A9CEBD1-E14D-4725-B92A-32FA65695F15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2;p12">
              <a:extLst>
                <a:ext uri="{FF2B5EF4-FFF2-40B4-BE49-F238E27FC236}">
                  <a16:creationId xmlns:a16="http://schemas.microsoft.com/office/drawing/2014/main" id="{9F14FB0D-11F4-4495-9E17-72229C3A9A15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3;p12">
              <a:extLst>
                <a:ext uri="{FF2B5EF4-FFF2-40B4-BE49-F238E27FC236}">
                  <a16:creationId xmlns:a16="http://schemas.microsoft.com/office/drawing/2014/main" id="{C16BA661-3F07-4FB5-AD0D-93D95D5463C9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4;p12">
              <a:extLst>
                <a:ext uri="{FF2B5EF4-FFF2-40B4-BE49-F238E27FC236}">
                  <a16:creationId xmlns:a16="http://schemas.microsoft.com/office/drawing/2014/main" id="{77286823-A42B-4C34-AD5F-69C40AB29AB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5;p12">
              <a:extLst>
                <a:ext uri="{FF2B5EF4-FFF2-40B4-BE49-F238E27FC236}">
                  <a16:creationId xmlns:a16="http://schemas.microsoft.com/office/drawing/2014/main" id="{CD4E449F-1252-41B5-AAAF-88B4B675D4E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6;p12">
              <a:extLst>
                <a:ext uri="{FF2B5EF4-FFF2-40B4-BE49-F238E27FC236}">
                  <a16:creationId xmlns:a16="http://schemas.microsoft.com/office/drawing/2014/main" id="{B5E57528-716C-4CF9-8E2F-B4E560B6291B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7;p12">
              <a:extLst>
                <a:ext uri="{FF2B5EF4-FFF2-40B4-BE49-F238E27FC236}">
                  <a16:creationId xmlns:a16="http://schemas.microsoft.com/office/drawing/2014/main" id="{37C02086-0B7B-4593-A677-40F6A121C341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8;p12">
              <a:extLst>
                <a:ext uri="{FF2B5EF4-FFF2-40B4-BE49-F238E27FC236}">
                  <a16:creationId xmlns:a16="http://schemas.microsoft.com/office/drawing/2014/main" id="{9DE404EA-D706-4B63-8426-A54094C1367E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Resim 20">
            <a:extLst>
              <a:ext uri="{FF2B5EF4-FFF2-40B4-BE49-F238E27FC236}">
                <a16:creationId xmlns:a16="http://schemas.microsoft.com/office/drawing/2014/main" id="{5A2F8116-12D7-4542-BC6E-441385BB5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545182"/>
            <a:ext cx="1771897" cy="54300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845EEFA-FC59-4CE4-A277-5014D94EE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74" y="1491630"/>
            <a:ext cx="6566037" cy="314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3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latin typeface="Times New Roman" pitchFamily="18" charset="0"/>
              </a:rPr>
              <a:t>MAKÜ Kalite Bilgi Yönetim Sistemi- Öğrenci ve Alt Menüleri Örneği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pSp>
        <p:nvGrpSpPr>
          <p:cNvPr id="23" name="Google Shape;194;p12">
            <a:extLst>
              <a:ext uri="{FF2B5EF4-FFF2-40B4-BE49-F238E27FC236}">
                <a16:creationId xmlns:a16="http://schemas.microsoft.com/office/drawing/2014/main" id="{C7F1107C-ED29-4F88-AA67-6C8574D63FEF}"/>
              </a:ext>
            </a:extLst>
          </p:cNvPr>
          <p:cNvGrpSpPr/>
          <p:nvPr/>
        </p:nvGrpSpPr>
        <p:grpSpPr>
          <a:xfrm>
            <a:off x="127629" y="551059"/>
            <a:ext cx="555939" cy="403123"/>
            <a:chOff x="590250" y="244200"/>
            <a:chExt cx="407975" cy="532175"/>
          </a:xfrm>
        </p:grpSpPr>
        <p:sp>
          <p:nvSpPr>
            <p:cNvPr id="25" name="Google Shape;195;p12">
              <a:extLst>
                <a:ext uri="{FF2B5EF4-FFF2-40B4-BE49-F238E27FC236}">
                  <a16:creationId xmlns:a16="http://schemas.microsoft.com/office/drawing/2014/main" id="{011765FC-7B7C-4D8C-821A-A1BF25EE499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6;p12">
              <a:extLst>
                <a:ext uri="{FF2B5EF4-FFF2-40B4-BE49-F238E27FC236}">
                  <a16:creationId xmlns:a16="http://schemas.microsoft.com/office/drawing/2014/main" id="{0B469C6F-8C99-4643-B4F2-A8A12DF4E6F0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7;p12">
              <a:extLst>
                <a:ext uri="{FF2B5EF4-FFF2-40B4-BE49-F238E27FC236}">
                  <a16:creationId xmlns:a16="http://schemas.microsoft.com/office/drawing/2014/main" id="{3974A9B2-6D73-4E99-9F91-36DE483F9057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8;p12">
              <a:extLst>
                <a:ext uri="{FF2B5EF4-FFF2-40B4-BE49-F238E27FC236}">
                  <a16:creationId xmlns:a16="http://schemas.microsoft.com/office/drawing/2014/main" id="{CC6314C9-3BF9-4EA5-BCAE-C979E1F0013F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12">
              <a:extLst>
                <a:ext uri="{FF2B5EF4-FFF2-40B4-BE49-F238E27FC236}">
                  <a16:creationId xmlns:a16="http://schemas.microsoft.com/office/drawing/2014/main" id="{09354F4B-96F9-4C4D-8F54-83E48C8D971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0;p12">
              <a:extLst>
                <a:ext uri="{FF2B5EF4-FFF2-40B4-BE49-F238E27FC236}">
                  <a16:creationId xmlns:a16="http://schemas.microsoft.com/office/drawing/2014/main" id="{45F2D874-B5EE-4E4E-9F3B-7B0227EB7295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1;p12">
              <a:extLst>
                <a:ext uri="{FF2B5EF4-FFF2-40B4-BE49-F238E27FC236}">
                  <a16:creationId xmlns:a16="http://schemas.microsoft.com/office/drawing/2014/main" id="{0A9CEBD1-E14D-4725-B92A-32FA65695F15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2;p12">
              <a:extLst>
                <a:ext uri="{FF2B5EF4-FFF2-40B4-BE49-F238E27FC236}">
                  <a16:creationId xmlns:a16="http://schemas.microsoft.com/office/drawing/2014/main" id="{9F14FB0D-11F4-4495-9E17-72229C3A9A15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3;p12">
              <a:extLst>
                <a:ext uri="{FF2B5EF4-FFF2-40B4-BE49-F238E27FC236}">
                  <a16:creationId xmlns:a16="http://schemas.microsoft.com/office/drawing/2014/main" id="{C16BA661-3F07-4FB5-AD0D-93D95D5463C9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4;p12">
              <a:extLst>
                <a:ext uri="{FF2B5EF4-FFF2-40B4-BE49-F238E27FC236}">
                  <a16:creationId xmlns:a16="http://schemas.microsoft.com/office/drawing/2014/main" id="{77286823-A42B-4C34-AD5F-69C40AB29AB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5;p12">
              <a:extLst>
                <a:ext uri="{FF2B5EF4-FFF2-40B4-BE49-F238E27FC236}">
                  <a16:creationId xmlns:a16="http://schemas.microsoft.com/office/drawing/2014/main" id="{CD4E449F-1252-41B5-AAAF-88B4B675D4E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6;p12">
              <a:extLst>
                <a:ext uri="{FF2B5EF4-FFF2-40B4-BE49-F238E27FC236}">
                  <a16:creationId xmlns:a16="http://schemas.microsoft.com/office/drawing/2014/main" id="{B5E57528-716C-4CF9-8E2F-B4E560B6291B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7;p12">
              <a:extLst>
                <a:ext uri="{FF2B5EF4-FFF2-40B4-BE49-F238E27FC236}">
                  <a16:creationId xmlns:a16="http://schemas.microsoft.com/office/drawing/2014/main" id="{37C02086-0B7B-4593-A677-40F6A121C341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8;p12">
              <a:extLst>
                <a:ext uri="{FF2B5EF4-FFF2-40B4-BE49-F238E27FC236}">
                  <a16:creationId xmlns:a16="http://schemas.microsoft.com/office/drawing/2014/main" id="{9DE404EA-D706-4B63-8426-A54094C1367E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Resim 20">
            <a:extLst>
              <a:ext uri="{FF2B5EF4-FFF2-40B4-BE49-F238E27FC236}">
                <a16:creationId xmlns:a16="http://schemas.microsoft.com/office/drawing/2014/main" id="{5A2F8116-12D7-4542-BC6E-441385BB5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545182"/>
            <a:ext cx="1771897" cy="54300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845EEFA-FC59-4CE4-A277-5014D94EE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75" y="1347615"/>
            <a:ext cx="6566037" cy="2331723"/>
          </a:xfrm>
          <a:prstGeom prst="rect">
            <a:avLst/>
          </a:prstGeom>
        </p:spPr>
      </p:pic>
      <p:sp>
        <p:nvSpPr>
          <p:cNvPr id="22" name="Metin Yer Tutucusu 23">
            <a:extLst>
              <a:ext uri="{FF2B5EF4-FFF2-40B4-BE49-F238E27FC236}">
                <a16:creationId xmlns:a16="http://schemas.microsoft.com/office/drawing/2014/main" id="{8F21B3D9-A12D-45D0-A775-4DDA76DC1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5" y="3682008"/>
            <a:ext cx="7214110" cy="1270092"/>
          </a:xfrm>
        </p:spPr>
        <p:txBody>
          <a:bodyPr/>
          <a:lstStyle/>
          <a:p>
            <a:pPr algn="just"/>
            <a:r>
              <a:rPr lang="tr-TR" sz="1800" dirty="0">
                <a:solidFill>
                  <a:srgbClr val="FF0000"/>
                </a:solidFill>
              </a:rPr>
              <a:t>1</a:t>
            </a:r>
            <a:r>
              <a:rPr lang="tr-TR" sz="1800" dirty="0"/>
              <a:t>=Alt menü bölümü</a:t>
            </a:r>
          </a:p>
          <a:p>
            <a:pPr algn="just"/>
            <a:r>
              <a:rPr lang="tr-TR" sz="1800" dirty="0">
                <a:solidFill>
                  <a:srgbClr val="FF0000"/>
                </a:solidFill>
              </a:rPr>
              <a:t>2</a:t>
            </a:r>
            <a:r>
              <a:rPr lang="tr-TR" sz="1800" dirty="0"/>
              <a:t>=Geçiş yapılabilen özet bilgi bölümü</a:t>
            </a:r>
          </a:p>
          <a:p>
            <a:pPr algn="just"/>
            <a:r>
              <a:rPr lang="tr-TR" sz="1800" dirty="0">
                <a:solidFill>
                  <a:srgbClr val="FF0000"/>
                </a:solidFill>
              </a:rPr>
              <a:t>3</a:t>
            </a:r>
            <a:r>
              <a:rPr lang="tr-TR" sz="1800" dirty="0"/>
              <a:t>= Birim düzeyinde detaylı bilgi veren bölüm</a:t>
            </a:r>
          </a:p>
        </p:txBody>
      </p:sp>
    </p:spTree>
    <p:extLst>
      <p:ext uri="{BB962C8B-B14F-4D97-AF65-F5344CB8AC3E}">
        <p14:creationId xmlns:p14="http://schemas.microsoft.com/office/powerpoint/2010/main" val="299450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latin typeface="Times New Roman" pitchFamily="18" charset="0"/>
              </a:rPr>
              <a:t>MAKÜ Kalite Bilgi Yönetim Sistemi- Dönemsel Bilgi Akışı Örneği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grpSp>
        <p:nvGrpSpPr>
          <p:cNvPr id="23" name="Google Shape;194;p12">
            <a:extLst>
              <a:ext uri="{FF2B5EF4-FFF2-40B4-BE49-F238E27FC236}">
                <a16:creationId xmlns:a16="http://schemas.microsoft.com/office/drawing/2014/main" id="{C7F1107C-ED29-4F88-AA67-6C8574D63FEF}"/>
              </a:ext>
            </a:extLst>
          </p:cNvPr>
          <p:cNvGrpSpPr/>
          <p:nvPr/>
        </p:nvGrpSpPr>
        <p:grpSpPr>
          <a:xfrm>
            <a:off x="127629" y="551059"/>
            <a:ext cx="555939" cy="403123"/>
            <a:chOff x="590250" y="244200"/>
            <a:chExt cx="407975" cy="532175"/>
          </a:xfrm>
        </p:grpSpPr>
        <p:sp>
          <p:nvSpPr>
            <p:cNvPr id="25" name="Google Shape;195;p12">
              <a:extLst>
                <a:ext uri="{FF2B5EF4-FFF2-40B4-BE49-F238E27FC236}">
                  <a16:creationId xmlns:a16="http://schemas.microsoft.com/office/drawing/2014/main" id="{011765FC-7B7C-4D8C-821A-A1BF25EE499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6;p12">
              <a:extLst>
                <a:ext uri="{FF2B5EF4-FFF2-40B4-BE49-F238E27FC236}">
                  <a16:creationId xmlns:a16="http://schemas.microsoft.com/office/drawing/2014/main" id="{0B469C6F-8C99-4643-B4F2-A8A12DF4E6F0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7;p12">
              <a:extLst>
                <a:ext uri="{FF2B5EF4-FFF2-40B4-BE49-F238E27FC236}">
                  <a16:creationId xmlns:a16="http://schemas.microsoft.com/office/drawing/2014/main" id="{3974A9B2-6D73-4E99-9F91-36DE483F9057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8;p12">
              <a:extLst>
                <a:ext uri="{FF2B5EF4-FFF2-40B4-BE49-F238E27FC236}">
                  <a16:creationId xmlns:a16="http://schemas.microsoft.com/office/drawing/2014/main" id="{CC6314C9-3BF9-4EA5-BCAE-C979E1F0013F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12">
              <a:extLst>
                <a:ext uri="{FF2B5EF4-FFF2-40B4-BE49-F238E27FC236}">
                  <a16:creationId xmlns:a16="http://schemas.microsoft.com/office/drawing/2014/main" id="{09354F4B-96F9-4C4D-8F54-83E48C8D971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0;p12">
              <a:extLst>
                <a:ext uri="{FF2B5EF4-FFF2-40B4-BE49-F238E27FC236}">
                  <a16:creationId xmlns:a16="http://schemas.microsoft.com/office/drawing/2014/main" id="{45F2D874-B5EE-4E4E-9F3B-7B0227EB7295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1;p12">
              <a:extLst>
                <a:ext uri="{FF2B5EF4-FFF2-40B4-BE49-F238E27FC236}">
                  <a16:creationId xmlns:a16="http://schemas.microsoft.com/office/drawing/2014/main" id="{0A9CEBD1-E14D-4725-B92A-32FA65695F15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2;p12">
              <a:extLst>
                <a:ext uri="{FF2B5EF4-FFF2-40B4-BE49-F238E27FC236}">
                  <a16:creationId xmlns:a16="http://schemas.microsoft.com/office/drawing/2014/main" id="{9F14FB0D-11F4-4495-9E17-72229C3A9A15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3;p12">
              <a:extLst>
                <a:ext uri="{FF2B5EF4-FFF2-40B4-BE49-F238E27FC236}">
                  <a16:creationId xmlns:a16="http://schemas.microsoft.com/office/drawing/2014/main" id="{C16BA661-3F07-4FB5-AD0D-93D95D5463C9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4;p12">
              <a:extLst>
                <a:ext uri="{FF2B5EF4-FFF2-40B4-BE49-F238E27FC236}">
                  <a16:creationId xmlns:a16="http://schemas.microsoft.com/office/drawing/2014/main" id="{77286823-A42B-4C34-AD5F-69C40AB29AB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5;p12">
              <a:extLst>
                <a:ext uri="{FF2B5EF4-FFF2-40B4-BE49-F238E27FC236}">
                  <a16:creationId xmlns:a16="http://schemas.microsoft.com/office/drawing/2014/main" id="{CD4E449F-1252-41B5-AAAF-88B4B675D4E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6;p12">
              <a:extLst>
                <a:ext uri="{FF2B5EF4-FFF2-40B4-BE49-F238E27FC236}">
                  <a16:creationId xmlns:a16="http://schemas.microsoft.com/office/drawing/2014/main" id="{B5E57528-716C-4CF9-8E2F-B4E560B6291B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7;p12">
              <a:extLst>
                <a:ext uri="{FF2B5EF4-FFF2-40B4-BE49-F238E27FC236}">
                  <a16:creationId xmlns:a16="http://schemas.microsoft.com/office/drawing/2014/main" id="{37C02086-0B7B-4593-A677-40F6A121C341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8;p12">
              <a:extLst>
                <a:ext uri="{FF2B5EF4-FFF2-40B4-BE49-F238E27FC236}">
                  <a16:creationId xmlns:a16="http://schemas.microsoft.com/office/drawing/2014/main" id="{9DE404EA-D706-4B63-8426-A54094C1367E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Resim 20">
            <a:extLst>
              <a:ext uri="{FF2B5EF4-FFF2-40B4-BE49-F238E27FC236}">
                <a16:creationId xmlns:a16="http://schemas.microsoft.com/office/drawing/2014/main" id="{5A2F8116-12D7-4542-BC6E-441385BB5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545182"/>
            <a:ext cx="1771897" cy="54300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845EEFA-FC59-4CE4-A277-5014D94EE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74" y="1405888"/>
            <a:ext cx="6278005" cy="32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latin typeface="Times New Roman" pitchFamily="18" charset="0"/>
              </a:rPr>
              <a:t>MAKÜ Kalite Bilgi Yönetim Sistemi- Anlık Bilgi Örneği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grpSp>
        <p:nvGrpSpPr>
          <p:cNvPr id="23" name="Google Shape;194;p12">
            <a:extLst>
              <a:ext uri="{FF2B5EF4-FFF2-40B4-BE49-F238E27FC236}">
                <a16:creationId xmlns:a16="http://schemas.microsoft.com/office/drawing/2014/main" id="{C7F1107C-ED29-4F88-AA67-6C8574D63FEF}"/>
              </a:ext>
            </a:extLst>
          </p:cNvPr>
          <p:cNvGrpSpPr/>
          <p:nvPr/>
        </p:nvGrpSpPr>
        <p:grpSpPr>
          <a:xfrm>
            <a:off x="127629" y="551059"/>
            <a:ext cx="555939" cy="403123"/>
            <a:chOff x="590250" y="244200"/>
            <a:chExt cx="407975" cy="532175"/>
          </a:xfrm>
        </p:grpSpPr>
        <p:sp>
          <p:nvSpPr>
            <p:cNvPr id="25" name="Google Shape;195;p12">
              <a:extLst>
                <a:ext uri="{FF2B5EF4-FFF2-40B4-BE49-F238E27FC236}">
                  <a16:creationId xmlns:a16="http://schemas.microsoft.com/office/drawing/2014/main" id="{011765FC-7B7C-4D8C-821A-A1BF25EE499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6;p12">
              <a:extLst>
                <a:ext uri="{FF2B5EF4-FFF2-40B4-BE49-F238E27FC236}">
                  <a16:creationId xmlns:a16="http://schemas.microsoft.com/office/drawing/2014/main" id="{0B469C6F-8C99-4643-B4F2-A8A12DF4E6F0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7;p12">
              <a:extLst>
                <a:ext uri="{FF2B5EF4-FFF2-40B4-BE49-F238E27FC236}">
                  <a16:creationId xmlns:a16="http://schemas.microsoft.com/office/drawing/2014/main" id="{3974A9B2-6D73-4E99-9F91-36DE483F9057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8;p12">
              <a:extLst>
                <a:ext uri="{FF2B5EF4-FFF2-40B4-BE49-F238E27FC236}">
                  <a16:creationId xmlns:a16="http://schemas.microsoft.com/office/drawing/2014/main" id="{CC6314C9-3BF9-4EA5-BCAE-C979E1F0013F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12">
              <a:extLst>
                <a:ext uri="{FF2B5EF4-FFF2-40B4-BE49-F238E27FC236}">
                  <a16:creationId xmlns:a16="http://schemas.microsoft.com/office/drawing/2014/main" id="{09354F4B-96F9-4C4D-8F54-83E48C8D971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0;p12">
              <a:extLst>
                <a:ext uri="{FF2B5EF4-FFF2-40B4-BE49-F238E27FC236}">
                  <a16:creationId xmlns:a16="http://schemas.microsoft.com/office/drawing/2014/main" id="{45F2D874-B5EE-4E4E-9F3B-7B0227EB7295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1;p12">
              <a:extLst>
                <a:ext uri="{FF2B5EF4-FFF2-40B4-BE49-F238E27FC236}">
                  <a16:creationId xmlns:a16="http://schemas.microsoft.com/office/drawing/2014/main" id="{0A9CEBD1-E14D-4725-B92A-32FA65695F15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2;p12">
              <a:extLst>
                <a:ext uri="{FF2B5EF4-FFF2-40B4-BE49-F238E27FC236}">
                  <a16:creationId xmlns:a16="http://schemas.microsoft.com/office/drawing/2014/main" id="{9F14FB0D-11F4-4495-9E17-72229C3A9A15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3;p12">
              <a:extLst>
                <a:ext uri="{FF2B5EF4-FFF2-40B4-BE49-F238E27FC236}">
                  <a16:creationId xmlns:a16="http://schemas.microsoft.com/office/drawing/2014/main" id="{C16BA661-3F07-4FB5-AD0D-93D95D5463C9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4;p12">
              <a:extLst>
                <a:ext uri="{FF2B5EF4-FFF2-40B4-BE49-F238E27FC236}">
                  <a16:creationId xmlns:a16="http://schemas.microsoft.com/office/drawing/2014/main" id="{77286823-A42B-4C34-AD5F-69C40AB29AB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5;p12">
              <a:extLst>
                <a:ext uri="{FF2B5EF4-FFF2-40B4-BE49-F238E27FC236}">
                  <a16:creationId xmlns:a16="http://schemas.microsoft.com/office/drawing/2014/main" id="{CD4E449F-1252-41B5-AAAF-88B4B675D4E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6;p12">
              <a:extLst>
                <a:ext uri="{FF2B5EF4-FFF2-40B4-BE49-F238E27FC236}">
                  <a16:creationId xmlns:a16="http://schemas.microsoft.com/office/drawing/2014/main" id="{B5E57528-716C-4CF9-8E2F-B4E560B6291B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7;p12">
              <a:extLst>
                <a:ext uri="{FF2B5EF4-FFF2-40B4-BE49-F238E27FC236}">
                  <a16:creationId xmlns:a16="http://schemas.microsoft.com/office/drawing/2014/main" id="{37C02086-0B7B-4593-A677-40F6A121C341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8;p12">
              <a:extLst>
                <a:ext uri="{FF2B5EF4-FFF2-40B4-BE49-F238E27FC236}">
                  <a16:creationId xmlns:a16="http://schemas.microsoft.com/office/drawing/2014/main" id="{9DE404EA-D706-4B63-8426-A54094C1367E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Resim 20">
            <a:extLst>
              <a:ext uri="{FF2B5EF4-FFF2-40B4-BE49-F238E27FC236}">
                <a16:creationId xmlns:a16="http://schemas.microsoft.com/office/drawing/2014/main" id="{5A2F8116-12D7-4542-BC6E-441385BB5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545182"/>
            <a:ext cx="1771897" cy="54300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845EEFA-FC59-4CE4-A277-5014D94EE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74" y="1419622"/>
            <a:ext cx="6450206" cy="315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9" name="Metin kutusu 8"/>
          <p:cNvSpPr txBox="1"/>
          <p:nvPr/>
        </p:nvSpPr>
        <p:spPr>
          <a:xfrm>
            <a:off x="2267744" y="2144133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TEŞEKKÜRLER</a:t>
            </a:r>
          </a:p>
        </p:txBody>
      </p:sp>
      <p:pic>
        <p:nvPicPr>
          <p:cNvPr id="34" name="Resim 33" descr="metin, ekra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5948F80-E5C0-1846-BAE3-96A0561CE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7" t="60628" r="13826"/>
          <a:stretch/>
        </p:blipFill>
        <p:spPr>
          <a:xfrm>
            <a:off x="6787532" y="231490"/>
            <a:ext cx="2356468" cy="792088"/>
          </a:xfrm>
          <a:prstGeom prst="rect">
            <a:avLst/>
          </a:prstGeom>
        </p:spPr>
      </p:pic>
      <p:sp>
        <p:nvSpPr>
          <p:cNvPr id="35" name="AutoShape 8"/>
          <p:cNvSpPr/>
          <p:nvPr/>
        </p:nvSpPr>
        <p:spPr>
          <a:xfrm flipV="1">
            <a:off x="2968613" y="771550"/>
            <a:ext cx="4000396" cy="0"/>
          </a:xfrm>
          <a:prstGeom prst="line">
            <a:avLst/>
          </a:prstGeom>
          <a:ln w="19050" cap="flat">
            <a:solidFill>
              <a:schemeClr val="accent3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8"/>
          <p:cNvSpPr/>
          <p:nvPr/>
        </p:nvSpPr>
        <p:spPr>
          <a:xfrm flipV="1">
            <a:off x="1241884" y="4227934"/>
            <a:ext cx="4000396" cy="0"/>
          </a:xfrm>
          <a:prstGeom prst="line">
            <a:avLst/>
          </a:prstGeom>
          <a:ln w="19050" cap="flat">
            <a:solidFill>
              <a:schemeClr val="accent3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" name="Dikdörtgen 1"/>
          <p:cNvSpPr/>
          <p:nvPr/>
        </p:nvSpPr>
        <p:spPr>
          <a:xfrm>
            <a:off x="0" y="0"/>
            <a:ext cx="2483768" cy="7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Sunum Planı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grpSp>
        <p:nvGrpSpPr>
          <p:cNvPr id="6" name="Google Shape;1692;p47"/>
          <p:cNvGrpSpPr/>
          <p:nvPr/>
        </p:nvGrpSpPr>
        <p:grpSpPr>
          <a:xfrm>
            <a:off x="67059" y="483518"/>
            <a:ext cx="648072" cy="506833"/>
            <a:chOff x="8095060" y="5664590"/>
            <a:chExt cx="497404" cy="594389"/>
          </a:xfrm>
        </p:grpSpPr>
        <p:grpSp>
          <p:nvGrpSpPr>
            <p:cNvPr id="7" name="Google Shape;1693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0" name="Google Shape;1694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695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696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697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7" name="Google Shape;1698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699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700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701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" name="Google Shape;1702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703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704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705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" name="Google Shape;1706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707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708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" name="Metin Yer Tutucusu 23">
            <a:extLst>
              <a:ext uri="{FF2B5EF4-FFF2-40B4-BE49-F238E27FC236}">
                <a16:creationId xmlns:a16="http://schemas.microsoft.com/office/drawing/2014/main" id="{EC2AF16B-86F0-4F6B-A01C-DB818EDCB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5" y="1995686"/>
            <a:ext cx="6566037" cy="2016224"/>
          </a:xfrm>
        </p:spPr>
        <p:txBody>
          <a:bodyPr/>
          <a:lstStyle/>
          <a:p>
            <a:pPr marL="558800" indent="-457200" algn="just">
              <a:buFont typeface="+mj-lt"/>
              <a:buAutoNum type="arabicPeriod"/>
            </a:pPr>
            <a:r>
              <a:rPr lang="tr-TR" sz="2200" dirty="0"/>
              <a:t>Etkinlik ve İzleme Sistemi</a:t>
            </a:r>
          </a:p>
          <a:p>
            <a:pPr marL="1016000" lvl="1" indent="-457200" algn="just">
              <a:buFont typeface="+mj-lt"/>
              <a:buAutoNum type="alphaLcPeriod"/>
            </a:pPr>
            <a:r>
              <a:rPr lang="tr-TR" sz="2200" dirty="0"/>
              <a:t>Etkinlik Modülü</a:t>
            </a:r>
          </a:p>
          <a:p>
            <a:pPr marL="1016000" lvl="1" indent="-457200" algn="just">
              <a:buFont typeface="+mj-lt"/>
              <a:buAutoNum type="alphaLcPeriod"/>
            </a:pPr>
            <a:r>
              <a:rPr lang="tr-TR" sz="2200" dirty="0"/>
              <a:t>İzleme Modülü</a:t>
            </a:r>
          </a:p>
          <a:p>
            <a:pPr marL="558800" indent="-457200" algn="just">
              <a:buFont typeface="+mj-lt"/>
              <a:buAutoNum type="arabicPeriod"/>
            </a:pPr>
            <a:r>
              <a:rPr lang="tr-TR" sz="2200" dirty="0"/>
              <a:t>Kalite Bilgi Yönetim Sistemi</a:t>
            </a:r>
          </a:p>
          <a:p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46E0EF7-DC94-45A5-8720-91F6A2FD3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545182"/>
            <a:ext cx="1771897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6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Neden İhtiyaç Duyuyoruz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grpSp>
        <p:nvGrpSpPr>
          <p:cNvPr id="6" name="Google Shape;1692;p47"/>
          <p:cNvGrpSpPr/>
          <p:nvPr/>
        </p:nvGrpSpPr>
        <p:grpSpPr>
          <a:xfrm>
            <a:off x="67059" y="483518"/>
            <a:ext cx="648072" cy="506833"/>
            <a:chOff x="8095060" y="5664590"/>
            <a:chExt cx="497404" cy="594389"/>
          </a:xfrm>
        </p:grpSpPr>
        <p:grpSp>
          <p:nvGrpSpPr>
            <p:cNvPr id="7" name="Google Shape;1693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0" name="Google Shape;1694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695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696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697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7" name="Google Shape;1698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699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700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701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" name="Google Shape;1702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703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704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705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" name="Google Shape;1706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707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708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146E0EF7-DC94-45A5-8720-91F6A2FD3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545182"/>
            <a:ext cx="1771897" cy="543001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C619A3F9-4767-41CB-9C81-A211A76BB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28" y="1398692"/>
            <a:ext cx="6377152" cy="312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MAKÜ Etkinlik ve İzleme Sistemi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grpSp>
        <p:nvGrpSpPr>
          <p:cNvPr id="6" name="Google Shape;1692;p47"/>
          <p:cNvGrpSpPr/>
          <p:nvPr/>
        </p:nvGrpSpPr>
        <p:grpSpPr>
          <a:xfrm>
            <a:off x="67059" y="483518"/>
            <a:ext cx="648072" cy="506833"/>
            <a:chOff x="8095060" y="5664590"/>
            <a:chExt cx="497404" cy="594389"/>
          </a:xfrm>
        </p:grpSpPr>
        <p:grpSp>
          <p:nvGrpSpPr>
            <p:cNvPr id="7" name="Google Shape;1693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0" name="Google Shape;1694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695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696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697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7" name="Google Shape;1698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699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700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701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" name="Google Shape;1702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703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704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705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" name="Google Shape;1706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707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708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" name="Metin Yer Tutucusu 23">
            <a:extLst>
              <a:ext uri="{FF2B5EF4-FFF2-40B4-BE49-F238E27FC236}">
                <a16:creationId xmlns:a16="http://schemas.microsoft.com/office/drawing/2014/main" id="{EC2AF16B-86F0-4F6B-A01C-DB818EDCB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5" y="1779662"/>
            <a:ext cx="6566037" cy="2724300"/>
          </a:xfrm>
        </p:spPr>
        <p:txBody>
          <a:bodyPr/>
          <a:lstStyle/>
          <a:p>
            <a:pPr algn="just"/>
            <a:r>
              <a:rPr lang="tr-TR" dirty="0">
                <a:hlinkClick r:id="rId2"/>
              </a:rPr>
              <a:t>https://prg.mehmetakif.edu.tr/EtkinlikIzlemeSistemi/KullaniciGirisi.aspx</a:t>
            </a:r>
            <a:endParaRPr lang="tr-TR" dirty="0"/>
          </a:p>
          <a:p>
            <a:pPr algn="just"/>
            <a:r>
              <a:rPr lang="tr-TR" dirty="0"/>
              <a:t>MAKÜ e-posta adresi ve şifresi ile giriş</a:t>
            </a:r>
          </a:p>
          <a:p>
            <a:pPr algn="just"/>
            <a:r>
              <a:rPr lang="tr-TR" dirty="0"/>
              <a:t>Yetkili olunan birim ve modüllere erişim</a:t>
            </a:r>
          </a:p>
          <a:p>
            <a:pPr algn="just"/>
            <a:r>
              <a:rPr lang="tr-TR" dirty="0"/>
              <a:t>Yetkilendirme ve yetki değişikliği için Stratejik Geliştirme Daire Başkanlığına kullanıcı bilgilerini içeren yazı. </a:t>
            </a: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917C6E90-64E9-4CBE-8A9B-B28CE28D3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545182"/>
            <a:ext cx="1771897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8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MAKÜ Etkinlik ve İzleme Sistemi-Kullanıcı Bilgileri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pSp>
        <p:nvGrpSpPr>
          <p:cNvPr id="6" name="Google Shape;1692;p47"/>
          <p:cNvGrpSpPr/>
          <p:nvPr/>
        </p:nvGrpSpPr>
        <p:grpSpPr>
          <a:xfrm>
            <a:off x="67059" y="483518"/>
            <a:ext cx="648072" cy="506833"/>
            <a:chOff x="8095060" y="5664590"/>
            <a:chExt cx="497404" cy="594389"/>
          </a:xfrm>
        </p:grpSpPr>
        <p:grpSp>
          <p:nvGrpSpPr>
            <p:cNvPr id="7" name="Google Shape;1693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0" name="Google Shape;1694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695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696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697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7" name="Google Shape;1698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699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700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701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" name="Google Shape;1702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703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704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705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" name="Google Shape;1706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707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708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BBBE8AC9-A42A-458D-A88A-43F046763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75" y="1491630"/>
            <a:ext cx="6205997" cy="2592288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56FD68AA-5304-4D3C-8433-3F4FA8250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545182"/>
            <a:ext cx="1771897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latin typeface="Times New Roman" pitchFamily="18" charset="0"/>
              </a:rPr>
              <a:t>MAKÜ Etkinlik Modülü-1. Aşama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220CA80-8DE7-4F4B-80D0-4C8C6C340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5015"/>
            <a:ext cx="7358126" cy="2347237"/>
          </a:xfrm>
          <a:prstGeom prst="rect">
            <a:avLst/>
          </a:prstGeom>
        </p:spPr>
      </p:pic>
      <p:grpSp>
        <p:nvGrpSpPr>
          <p:cNvPr id="23" name="Google Shape;194;p12">
            <a:extLst>
              <a:ext uri="{FF2B5EF4-FFF2-40B4-BE49-F238E27FC236}">
                <a16:creationId xmlns:a16="http://schemas.microsoft.com/office/drawing/2014/main" id="{C7F1107C-ED29-4F88-AA67-6C8574D63FEF}"/>
              </a:ext>
            </a:extLst>
          </p:cNvPr>
          <p:cNvGrpSpPr/>
          <p:nvPr/>
        </p:nvGrpSpPr>
        <p:grpSpPr>
          <a:xfrm>
            <a:off x="127629" y="551059"/>
            <a:ext cx="555939" cy="403123"/>
            <a:chOff x="590250" y="244200"/>
            <a:chExt cx="407975" cy="532175"/>
          </a:xfrm>
        </p:grpSpPr>
        <p:sp>
          <p:nvSpPr>
            <p:cNvPr id="25" name="Google Shape;195;p12">
              <a:extLst>
                <a:ext uri="{FF2B5EF4-FFF2-40B4-BE49-F238E27FC236}">
                  <a16:creationId xmlns:a16="http://schemas.microsoft.com/office/drawing/2014/main" id="{011765FC-7B7C-4D8C-821A-A1BF25EE499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6;p12">
              <a:extLst>
                <a:ext uri="{FF2B5EF4-FFF2-40B4-BE49-F238E27FC236}">
                  <a16:creationId xmlns:a16="http://schemas.microsoft.com/office/drawing/2014/main" id="{0B469C6F-8C99-4643-B4F2-A8A12DF4E6F0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7;p12">
              <a:extLst>
                <a:ext uri="{FF2B5EF4-FFF2-40B4-BE49-F238E27FC236}">
                  <a16:creationId xmlns:a16="http://schemas.microsoft.com/office/drawing/2014/main" id="{3974A9B2-6D73-4E99-9F91-36DE483F9057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8;p12">
              <a:extLst>
                <a:ext uri="{FF2B5EF4-FFF2-40B4-BE49-F238E27FC236}">
                  <a16:creationId xmlns:a16="http://schemas.microsoft.com/office/drawing/2014/main" id="{CC6314C9-3BF9-4EA5-BCAE-C979E1F0013F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12">
              <a:extLst>
                <a:ext uri="{FF2B5EF4-FFF2-40B4-BE49-F238E27FC236}">
                  <a16:creationId xmlns:a16="http://schemas.microsoft.com/office/drawing/2014/main" id="{09354F4B-96F9-4C4D-8F54-83E48C8D971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0;p12">
              <a:extLst>
                <a:ext uri="{FF2B5EF4-FFF2-40B4-BE49-F238E27FC236}">
                  <a16:creationId xmlns:a16="http://schemas.microsoft.com/office/drawing/2014/main" id="{45F2D874-B5EE-4E4E-9F3B-7B0227EB7295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1;p12">
              <a:extLst>
                <a:ext uri="{FF2B5EF4-FFF2-40B4-BE49-F238E27FC236}">
                  <a16:creationId xmlns:a16="http://schemas.microsoft.com/office/drawing/2014/main" id="{0A9CEBD1-E14D-4725-B92A-32FA65695F15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2;p12">
              <a:extLst>
                <a:ext uri="{FF2B5EF4-FFF2-40B4-BE49-F238E27FC236}">
                  <a16:creationId xmlns:a16="http://schemas.microsoft.com/office/drawing/2014/main" id="{9F14FB0D-11F4-4495-9E17-72229C3A9A15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3;p12">
              <a:extLst>
                <a:ext uri="{FF2B5EF4-FFF2-40B4-BE49-F238E27FC236}">
                  <a16:creationId xmlns:a16="http://schemas.microsoft.com/office/drawing/2014/main" id="{C16BA661-3F07-4FB5-AD0D-93D95D5463C9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4;p12">
              <a:extLst>
                <a:ext uri="{FF2B5EF4-FFF2-40B4-BE49-F238E27FC236}">
                  <a16:creationId xmlns:a16="http://schemas.microsoft.com/office/drawing/2014/main" id="{77286823-A42B-4C34-AD5F-69C40AB29AB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5;p12">
              <a:extLst>
                <a:ext uri="{FF2B5EF4-FFF2-40B4-BE49-F238E27FC236}">
                  <a16:creationId xmlns:a16="http://schemas.microsoft.com/office/drawing/2014/main" id="{CD4E449F-1252-41B5-AAAF-88B4B675D4E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6;p12">
              <a:extLst>
                <a:ext uri="{FF2B5EF4-FFF2-40B4-BE49-F238E27FC236}">
                  <a16:creationId xmlns:a16="http://schemas.microsoft.com/office/drawing/2014/main" id="{B5E57528-716C-4CF9-8E2F-B4E560B6291B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7;p12">
              <a:extLst>
                <a:ext uri="{FF2B5EF4-FFF2-40B4-BE49-F238E27FC236}">
                  <a16:creationId xmlns:a16="http://schemas.microsoft.com/office/drawing/2014/main" id="{37C02086-0B7B-4593-A677-40F6A121C341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8;p12">
              <a:extLst>
                <a:ext uri="{FF2B5EF4-FFF2-40B4-BE49-F238E27FC236}">
                  <a16:creationId xmlns:a16="http://schemas.microsoft.com/office/drawing/2014/main" id="{9DE404EA-D706-4B63-8426-A54094C1367E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" name="Resim 38">
            <a:extLst>
              <a:ext uri="{FF2B5EF4-FFF2-40B4-BE49-F238E27FC236}">
                <a16:creationId xmlns:a16="http://schemas.microsoft.com/office/drawing/2014/main" id="{72CCFACC-D03E-4620-B5D6-C0465E141F1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288" y="321821"/>
            <a:ext cx="1178823" cy="53600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Metin Yer Tutucusu 23">
            <a:extLst>
              <a:ext uri="{FF2B5EF4-FFF2-40B4-BE49-F238E27FC236}">
                <a16:creationId xmlns:a16="http://schemas.microsoft.com/office/drawing/2014/main" id="{C5E7398E-6D6E-4F67-8BD1-47704F765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61" y="3602738"/>
            <a:ext cx="7214110" cy="1033762"/>
          </a:xfrm>
        </p:spPr>
        <p:txBody>
          <a:bodyPr/>
          <a:lstStyle/>
          <a:p>
            <a:pPr algn="just"/>
            <a:r>
              <a:rPr lang="tr-TR" sz="1800" b="1" u="sng" dirty="0">
                <a:solidFill>
                  <a:srgbClr val="FF0000"/>
                </a:solidFill>
              </a:rPr>
              <a:t>NOT:</a:t>
            </a:r>
            <a:r>
              <a:rPr lang="tr-TR" sz="1800" dirty="0">
                <a:solidFill>
                  <a:schemeClr val="tx1"/>
                </a:solidFill>
              </a:rPr>
              <a:t> M</a:t>
            </a:r>
            <a:r>
              <a:rPr lang="tr-TR" sz="1800" dirty="0"/>
              <a:t>ükerrer kayıt olmaması adına etkinlik girişi, etkinliği düzenleyen birim tarafından yapılmalıdır. Örneğin, öğrenci topluluğu üzerinden yapılan bir etkinliğin girişi, Sağlık Kültür ve Spor Daire Başkanlığı tarafından yapmalıdır. </a:t>
            </a:r>
          </a:p>
        </p:txBody>
      </p:sp>
    </p:spTree>
    <p:extLst>
      <p:ext uri="{BB962C8B-B14F-4D97-AF65-F5344CB8AC3E}">
        <p14:creationId xmlns:p14="http://schemas.microsoft.com/office/powerpoint/2010/main" val="13313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latin typeface="Times New Roman" pitchFamily="18" charset="0"/>
              </a:rPr>
              <a:t>MAKÜ Etkinlik Modülü-2. Aşama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220CA80-8DE7-4F4B-80D0-4C8C6C340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74" y="1563638"/>
            <a:ext cx="6422021" cy="3072862"/>
          </a:xfrm>
          <a:prstGeom prst="rect">
            <a:avLst/>
          </a:prstGeom>
        </p:spPr>
      </p:pic>
      <p:grpSp>
        <p:nvGrpSpPr>
          <p:cNvPr id="23" name="Google Shape;194;p12">
            <a:extLst>
              <a:ext uri="{FF2B5EF4-FFF2-40B4-BE49-F238E27FC236}">
                <a16:creationId xmlns:a16="http://schemas.microsoft.com/office/drawing/2014/main" id="{C7F1107C-ED29-4F88-AA67-6C8574D63FEF}"/>
              </a:ext>
            </a:extLst>
          </p:cNvPr>
          <p:cNvGrpSpPr/>
          <p:nvPr/>
        </p:nvGrpSpPr>
        <p:grpSpPr>
          <a:xfrm>
            <a:off x="127629" y="551059"/>
            <a:ext cx="555939" cy="403123"/>
            <a:chOff x="590250" y="244200"/>
            <a:chExt cx="407975" cy="532175"/>
          </a:xfrm>
        </p:grpSpPr>
        <p:sp>
          <p:nvSpPr>
            <p:cNvPr id="25" name="Google Shape;195;p12">
              <a:extLst>
                <a:ext uri="{FF2B5EF4-FFF2-40B4-BE49-F238E27FC236}">
                  <a16:creationId xmlns:a16="http://schemas.microsoft.com/office/drawing/2014/main" id="{011765FC-7B7C-4D8C-821A-A1BF25EE499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6;p12">
              <a:extLst>
                <a:ext uri="{FF2B5EF4-FFF2-40B4-BE49-F238E27FC236}">
                  <a16:creationId xmlns:a16="http://schemas.microsoft.com/office/drawing/2014/main" id="{0B469C6F-8C99-4643-B4F2-A8A12DF4E6F0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7;p12">
              <a:extLst>
                <a:ext uri="{FF2B5EF4-FFF2-40B4-BE49-F238E27FC236}">
                  <a16:creationId xmlns:a16="http://schemas.microsoft.com/office/drawing/2014/main" id="{3974A9B2-6D73-4E99-9F91-36DE483F9057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8;p12">
              <a:extLst>
                <a:ext uri="{FF2B5EF4-FFF2-40B4-BE49-F238E27FC236}">
                  <a16:creationId xmlns:a16="http://schemas.microsoft.com/office/drawing/2014/main" id="{CC6314C9-3BF9-4EA5-BCAE-C979E1F0013F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12">
              <a:extLst>
                <a:ext uri="{FF2B5EF4-FFF2-40B4-BE49-F238E27FC236}">
                  <a16:creationId xmlns:a16="http://schemas.microsoft.com/office/drawing/2014/main" id="{09354F4B-96F9-4C4D-8F54-83E48C8D971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0;p12">
              <a:extLst>
                <a:ext uri="{FF2B5EF4-FFF2-40B4-BE49-F238E27FC236}">
                  <a16:creationId xmlns:a16="http://schemas.microsoft.com/office/drawing/2014/main" id="{45F2D874-B5EE-4E4E-9F3B-7B0227EB7295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1;p12">
              <a:extLst>
                <a:ext uri="{FF2B5EF4-FFF2-40B4-BE49-F238E27FC236}">
                  <a16:creationId xmlns:a16="http://schemas.microsoft.com/office/drawing/2014/main" id="{0A9CEBD1-E14D-4725-B92A-32FA65695F15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2;p12">
              <a:extLst>
                <a:ext uri="{FF2B5EF4-FFF2-40B4-BE49-F238E27FC236}">
                  <a16:creationId xmlns:a16="http://schemas.microsoft.com/office/drawing/2014/main" id="{9F14FB0D-11F4-4495-9E17-72229C3A9A15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3;p12">
              <a:extLst>
                <a:ext uri="{FF2B5EF4-FFF2-40B4-BE49-F238E27FC236}">
                  <a16:creationId xmlns:a16="http://schemas.microsoft.com/office/drawing/2014/main" id="{C16BA661-3F07-4FB5-AD0D-93D95D5463C9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4;p12">
              <a:extLst>
                <a:ext uri="{FF2B5EF4-FFF2-40B4-BE49-F238E27FC236}">
                  <a16:creationId xmlns:a16="http://schemas.microsoft.com/office/drawing/2014/main" id="{77286823-A42B-4C34-AD5F-69C40AB29AB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5;p12">
              <a:extLst>
                <a:ext uri="{FF2B5EF4-FFF2-40B4-BE49-F238E27FC236}">
                  <a16:creationId xmlns:a16="http://schemas.microsoft.com/office/drawing/2014/main" id="{CD4E449F-1252-41B5-AAAF-88B4B675D4E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6;p12">
              <a:extLst>
                <a:ext uri="{FF2B5EF4-FFF2-40B4-BE49-F238E27FC236}">
                  <a16:creationId xmlns:a16="http://schemas.microsoft.com/office/drawing/2014/main" id="{B5E57528-716C-4CF9-8E2F-B4E560B6291B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7;p12">
              <a:extLst>
                <a:ext uri="{FF2B5EF4-FFF2-40B4-BE49-F238E27FC236}">
                  <a16:creationId xmlns:a16="http://schemas.microsoft.com/office/drawing/2014/main" id="{37C02086-0B7B-4593-A677-40F6A121C341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8;p12">
              <a:extLst>
                <a:ext uri="{FF2B5EF4-FFF2-40B4-BE49-F238E27FC236}">
                  <a16:creationId xmlns:a16="http://schemas.microsoft.com/office/drawing/2014/main" id="{9DE404EA-D706-4B63-8426-A54094C1367E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" name="Resim 38">
            <a:extLst>
              <a:ext uri="{FF2B5EF4-FFF2-40B4-BE49-F238E27FC236}">
                <a16:creationId xmlns:a16="http://schemas.microsoft.com/office/drawing/2014/main" id="{72CCFACC-D03E-4620-B5D6-C0465E141F1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288" y="321821"/>
            <a:ext cx="1178823" cy="536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72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latin typeface="Times New Roman" pitchFamily="18" charset="0"/>
              </a:rPr>
              <a:t>MAKÜ Etkinlik Modülü-3. Aşama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220CA80-8DE7-4F4B-80D0-4C8C6C340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54534"/>
            <a:ext cx="6336704" cy="3081965"/>
          </a:xfrm>
          <a:prstGeom prst="rect">
            <a:avLst/>
          </a:prstGeom>
        </p:spPr>
      </p:pic>
      <p:grpSp>
        <p:nvGrpSpPr>
          <p:cNvPr id="23" name="Google Shape;194;p12">
            <a:extLst>
              <a:ext uri="{FF2B5EF4-FFF2-40B4-BE49-F238E27FC236}">
                <a16:creationId xmlns:a16="http://schemas.microsoft.com/office/drawing/2014/main" id="{C7F1107C-ED29-4F88-AA67-6C8574D63FEF}"/>
              </a:ext>
            </a:extLst>
          </p:cNvPr>
          <p:cNvGrpSpPr/>
          <p:nvPr/>
        </p:nvGrpSpPr>
        <p:grpSpPr>
          <a:xfrm>
            <a:off x="127629" y="551059"/>
            <a:ext cx="555939" cy="403123"/>
            <a:chOff x="590250" y="244200"/>
            <a:chExt cx="407975" cy="532175"/>
          </a:xfrm>
        </p:grpSpPr>
        <p:sp>
          <p:nvSpPr>
            <p:cNvPr id="25" name="Google Shape;195;p12">
              <a:extLst>
                <a:ext uri="{FF2B5EF4-FFF2-40B4-BE49-F238E27FC236}">
                  <a16:creationId xmlns:a16="http://schemas.microsoft.com/office/drawing/2014/main" id="{011765FC-7B7C-4D8C-821A-A1BF25EE499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6;p12">
              <a:extLst>
                <a:ext uri="{FF2B5EF4-FFF2-40B4-BE49-F238E27FC236}">
                  <a16:creationId xmlns:a16="http://schemas.microsoft.com/office/drawing/2014/main" id="{0B469C6F-8C99-4643-B4F2-A8A12DF4E6F0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7;p12">
              <a:extLst>
                <a:ext uri="{FF2B5EF4-FFF2-40B4-BE49-F238E27FC236}">
                  <a16:creationId xmlns:a16="http://schemas.microsoft.com/office/drawing/2014/main" id="{3974A9B2-6D73-4E99-9F91-36DE483F9057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8;p12">
              <a:extLst>
                <a:ext uri="{FF2B5EF4-FFF2-40B4-BE49-F238E27FC236}">
                  <a16:creationId xmlns:a16="http://schemas.microsoft.com/office/drawing/2014/main" id="{CC6314C9-3BF9-4EA5-BCAE-C979E1F0013F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12">
              <a:extLst>
                <a:ext uri="{FF2B5EF4-FFF2-40B4-BE49-F238E27FC236}">
                  <a16:creationId xmlns:a16="http://schemas.microsoft.com/office/drawing/2014/main" id="{09354F4B-96F9-4C4D-8F54-83E48C8D971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0;p12">
              <a:extLst>
                <a:ext uri="{FF2B5EF4-FFF2-40B4-BE49-F238E27FC236}">
                  <a16:creationId xmlns:a16="http://schemas.microsoft.com/office/drawing/2014/main" id="{45F2D874-B5EE-4E4E-9F3B-7B0227EB7295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1;p12">
              <a:extLst>
                <a:ext uri="{FF2B5EF4-FFF2-40B4-BE49-F238E27FC236}">
                  <a16:creationId xmlns:a16="http://schemas.microsoft.com/office/drawing/2014/main" id="{0A9CEBD1-E14D-4725-B92A-32FA65695F15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2;p12">
              <a:extLst>
                <a:ext uri="{FF2B5EF4-FFF2-40B4-BE49-F238E27FC236}">
                  <a16:creationId xmlns:a16="http://schemas.microsoft.com/office/drawing/2014/main" id="{9F14FB0D-11F4-4495-9E17-72229C3A9A15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3;p12">
              <a:extLst>
                <a:ext uri="{FF2B5EF4-FFF2-40B4-BE49-F238E27FC236}">
                  <a16:creationId xmlns:a16="http://schemas.microsoft.com/office/drawing/2014/main" id="{C16BA661-3F07-4FB5-AD0D-93D95D5463C9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4;p12">
              <a:extLst>
                <a:ext uri="{FF2B5EF4-FFF2-40B4-BE49-F238E27FC236}">
                  <a16:creationId xmlns:a16="http://schemas.microsoft.com/office/drawing/2014/main" id="{77286823-A42B-4C34-AD5F-69C40AB29AB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5;p12">
              <a:extLst>
                <a:ext uri="{FF2B5EF4-FFF2-40B4-BE49-F238E27FC236}">
                  <a16:creationId xmlns:a16="http://schemas.microsoft.com/office/drawing/2014/main" id="{CD4E449F-1252-41B5-AAAF-88B4B675D4E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6;p12">
              <a:extLst>
                <a:ext uri="{FF2B5EF4-FFF2-40B4-BE49-F238E27FC236}">
                  <a16:creationId xmlns:a16="http://schemas.microsoft.com/office/drawing/2014/main" id="{B5E57528-716C-4CF9-8E2F-B4E560B6291B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7;p12">
              <a:extLst>
                <a:ext uri="{FF2B5EF4-FFF2-40B4-BE49-F238E27FC236}">
                  <a16:creationId xmlns:a16="http://schemas.microsoft.com/office/drawing/2014/main" id="{37C02086-0B7B-4593-A677-40F6A121C341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8;p12">
              <a:extLst>
                <a:ext uri="{FF2B5EF4-FFF2-40B4-BE49-F238E27FC236}">
                  <a16:creationId xmlns:a16="http://schemas.microsoft.com/office/drawing/2014/main" id="{9DE404EA-D706-4B63-8426-A54094C1367E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" name="Resim 38">
            <a:extLst>
              <a:ext uri="{FF2B5EF4-FFF2-40B4-BE49-F238E27FC236}">
                <a16:creationId xmlns:a16="http://schemas.microsoft.com/office/drawing/2014/main" id="{72CCFACC-D03E-4620-B5D6-C0465E141F1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288" y="321821"/>
            <a:ext cx="1178823" cy="536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22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MAKÜ İzleme Modülü-1. Aşama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pSp>
        <p:nvGrpSpPr>
          <p:cNvPr id="6" name="Google Shape;1692;p47"/>
          <p:cNvGrpSpPr/>
          <p:nvPr/>
        </p:nvGrpSpPr>
        <p:grpSpPr>
          <a:xfrm>
            <a:off x="67059" y="483518"/>
            <a:ext cx="648072" cy="506833"/>
            <a:chOff x="8095060" y="5664590"/>
            <a:chExt cx="497404" cy="594389"/>
          </a:xfrm>
        </p:grpSpPr>
        <p:grpSp>
          <p:nvGrpSpPr>
            <p:cNvPr id="7" name="Google Shape;1693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0" name="Google Shape;1694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695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696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697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7" name="Google Shape;1698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699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700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701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" name="Google Shape;1702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703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704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705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" name="Google Shape;1706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707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708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3" name="Resim 22">
            <a:extLst>
              <a:ext uri="{FF2B5EF4-FFF2-40B4-BE49-F238E27FC236}">
                <a16:creationId xmlns:a16="http://schemas.microsoft.com/office/drawing/2014/main" id="{917C6E90-64E9-4CBE-8A9B-B28CE28D3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545182"/>
            <a:ext cx="1771897" cy="543001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168C4AC6-DE2F-4289-ABBA-052DC2CADEF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12" y="1496768"/>
            <a:ext cx="6279568" cy="310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0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423</Words>
  <Application>Microsoft Office PowerPoint</Application>
  <PresentationFormat>Ekran Gösterisi (16:9)</PresentationFormat>
  <Paragraphs>63</Paragraphs>
  <Slides>19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7" baseType="lpstr">
      <vt:lpstr>Arial</vt:lpstr>
      <vt:lpstr>Calibri</vt:lpstr>
      <vt:lpstr>Roboto Condensed</vt:lpstr>
      <vt:lpstr>Roboto Condensed Light</vt:lpstr>
      <vt:lpstr>Times New Roman</vt:lpstr>
      <vt:lpstr>Tahoma</vt:lpstr>
      <vt:lpstr>Arvo</vt:lpstr>
      <vt:lpstr>Salerio template</vt:lpstr>
      <vt:lpstr>Kalite Bilgi Yönetim Sistemi &amp; Etkinlik ve İzleme Sistemi Tanıtımı</vt:lpstr>
      <vt:lpstr>Sunum Planı</vt:lpstr>
      <vt:lpstr>Neden İhtiyaç Duyuyoruz</vt:lpstr>
      <vt:lpstr>MAKÜ Etkinlik ve İzleme Sistemi</vt:lpstr>
      <vt:lpstr>MAKÜ Etkinlik ve İzleme Sistemi-Kullanıcı Bilgileri</vt:lpstr>
      <vt:lpstr>MAKÜ Etkinlik Modülü-1. Aşama</vt:lpstr>
      <vt:lpstr>MAKÜ Etkinlik Modülü-2. Aşama</vt:lpstr>
      <vt:lpstr>MAKÜ Etkinlik Modülü-3. Aşama</vt:lpstr>
      <vt:lpstr>MAKÜ İzleme Modülü-1. Aşama</vt:lpstr>
      <vt:lpstr>MAKÜ İzleme Modülü-2. Aşama</vt:lpstr>
      <vt:lpstr>MAKÜ İzleme Modülü-3. Aşama</vt:lpstr>
      <vt:lpstr>MAKÜ İzleme Modülü-4. Aşama</vt:lpstr>
      <vt:lpstr>MAKÜ İzleme Modülü- Dikkat Edilecek Hususlar</vt:lpstr>
      <vt:lpstr>MAKÜ Kalite Bilgi Yönetim Sistemi (KBYS)</vt:lpstr>
      <vt:lpstr>MAKÜ Kalite Bilgi Yönetim Sistemi- Ana Ekran ve Genel Yapı</vt:lpstr>
      <vt:lpstr>MAKÜ Kalite Bilgi Yönetim Sistemi- Öğrenci ve Alt Menüleri Örneği</vt:lpstr>
      <vt:lpstr>MAKÜ Kalite Bilgi Yönetim Sistemi- Dönemsel Bilgi Akışı Örneği</vt:lpstr>
      <vt:lpstr>MAKÜ Kalite Bilgi Yönetim Sistemi- Anlık Bilgi Örneği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NİCEL ARAŞTIRMA YÖNTEMLERİ</dc:title>
  <dc:creator>MEHMET</dc:creator>
  <cp:lastModifiedBy>MEHMET</cp:lastModifiedBy>
  <cp:revision>72</cp:revision>
  <dcterms:modified xsi:type="dcterms:W3CDTF">2023-11-06T07:07:06Z</dcterms:modified>
</cp:coreProperties>
</file>