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9"/>
  </p:notesMasterIdLst>
  <p:sldIdLst>
    <p:sldId id="256" r:id="rId2"/>
    <p:sldId id="295" r:id="rId3"/>
    <p:sldId id="296" r:id="rId4"/>
    <p:sldId id="297" r:id="rId5"/>
    <p:sldId id="259" r:id="rId6"/>
    <p:sldId id="260" r:id="rId7"/>
    <p:sldId id="261" r:id="rId8"/>
    <p:sldId id="262" r:id="rId9"/>
    <p:sldId id="298" r:id="rId10"/>
    <p:sldId id="299" r:id="rId11"/>
    <p:sldId id="300" r:id="rId12"/>
    <p:sldId id="301" r:id="rId13"/>
    <p:sldId id="302" r:id="rId14"/>
    <p:sldId id="272" r:id="rId15"/>
    <p:sldId id="257" r:id="rId16"/>
    <p:sldId id="258" r:id="rId17"/>
    <p:sldId id="312" r:id="rId18"/>
    <p:sldId id="304" r:id="rId19"/>
    <p:sldId id="306" r:id="rId20"/>
    <p:sldId id="307" r:id="rId21"/>
    <p:sldId id="308" r:id="rId22"/>
    <p:sldId id="309" r:id="rId23"/>
    <p:sldId id="310" r:id="rId24"/>
    <p:sldId id="311" r:id="rId25"/>
    <p:sldId id="313" r:id="rId26"/>
    <p:sldId id="314" r:id="rId27"/>
    <p:sldId id="294" r:id="rId2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CC"/>
    <a:srgbClr val="CCFFCC"/>
    <a:srgbClr val="FFCCFF"/>
    <a:srgbClr val="FFFF99"/>
    <a:srgbClr val="CCCCFF"/>
    <a:srgbClr val="CCFFFF"/>
    <a:srgbClr val="99FF99"/>
    <a:srgbClr val="FFCC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29" autoAdjust="0"/>
    <p:restoredTop sz="94660"/>
  </p:normalViewPr>
  <p:slideViewPr>
    <p:cSldViewPr snapToGrid="0" showGuides="1">
      <p:cViewPr varScale="1">
        <p:scale>
          <a:sx n="83" d="100"/>
          <a:sy n="83" d="100"/>
        </p:scale>
        <p:origin x="216" y="67"/>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984A93-6770-4493-8C37-AAA7FF585E3C}" type="datetimeFigureOut">
              <a:rPr lang="tr-TR" smtClean="0"/>
              <a:t>10 Kas 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C116C9-4064-4B5C-BEE2-17C43B4820F7}" type="slidenum">
              <a:rPr lang="tr-TR" smtClean="0"/>
              <a:t>‹#›</a:t>
            </a:fld>
            <a:endParaRPr lang="tr-TR"/>
          </a:p>
        </p:txBody>
      </p:sp>
    </p:spTree>
    <p:extLst>
      <p:ext uri="{BB962C8B-B14F-4D97-AF65-F5344CB8AC3E}">
        <p14:creationId xmlns:p14="http://schemas.microsoft.com/office/powerpoint/2010/main" val="1441496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7" name="Date Placeholder 6"/>
          <p:cNvSpPr>
            <a:spLocks noGrp="1"/>
          </p:cNvSpPr>
          <p:nvPr>
            <p:ph type="dt" sz="half" idx="10"/>
          </p:nvPr>
        </p:nvSpPr>
        <p:spPr/>
        <p:txBody>
          <a:bodyPr/>
          <a:lstStyle/>
          <a:p>
            <a:fld id="{2283758F-B17F-46EB-A971-D095F819DDF5}" type="datetime1">
              <a:rPr lang="tr-TR" smtClean="0"/>
              <a:t>10 Kas 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2C0DB4F-D11D-4F54-9D3B-A709721EB97D}" type="slidenum">
              <a:rPr lang="tr-TR" smtClean="0"/>
              <a:t>‹#›</a:t>
            </a:fld>
            <a:endParaRPr lang="tr-TR"/>
          </a:p>
        </p:txBody>
      </p:sp>
    </p:spTree>
    <p:extLst>
      <p:ext uri="{BB962C8B-B14F-4D97-AF65-F5344CB8AC3E}">
        <p14:creationId xmlns:p14="http://schemas.microsoft.com/office/powerpoint/2010/main" val="75995434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C449666-30EA-4088-AC04-BEE9F250A51A}" type="datetime1">
              <a:rPr lang="tr-TR" smtClean="0"/>
              <a:t>10 Kas 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2C0DB4F-D11D-4F54-9D3B-A709721EB97D}" type="slidenum">
              <a:rPr lang="tr-TR" smtClean="0"/>
              <a:t>‹#›</a:t>
            </a:fld>
            <a:endParaRPr lang="tr-TR"/>
          </a:p>
        </p:txBody>
      </p:sp>
    </p:spTree>
    <p:extLst>
      <p:ext uri="{BB962C8B-B14F-4D97-AF65-F5344CB8AC3E}">
        <p14:creationId xmlns:p14="http://schemas.microsoft.com/office/powerpoint/2010/main" val="804400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2E2088B-B978-4C6C-8C19-D74DC97841B6}" type="datetime1">
              <a:rPr lang="tr-TR" smtClean="0"/>
              <a:t>10 Kas 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2C0DB4F-D11D-4F54-9D3B-A709721EB97D}" type="slidenum">
              <a:rPr lang="tr-TR" smtClean="0"/>
              <a:t>‹#›</a:t>
            </a:fld>
            <a:endParaRPr lang="tr-TR"/>
          </a:p>
        </p:txBody>
      </p:sp>
    </p:spTree>
    <p:extLst>
      <p:ext uri="{BB962C8B-B14F-4D97-AF65-F5344CB8AC3E}">
        <p14:creationId xmlns:p14="http://schemas.microsoft.com/office/powerpoint/2010/main" val="3467295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5BE5F48-E45D-46C8-9BFE-7A5240C48814}" type="datetime1">
              <a:rPr lang="tr-TR" smtClean="0"/>
              <a:t>10 Kas 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2C0DB4F-D11D-4F54-9D3B-A709721EB97D}" type="slidenum">
              <a:rPr lang="tr-TR" smtClean="0"/>
              <a:t>‹#›</a:t>
            </a:fld>
            <a:endParaRPr lang="tr-TR"/>
          </a:p>
        </p:txBody>
      </p:sp>
    </p:spTree>
    <p:extLst>
      <p:ext uri="{BB962C8B-B14F-4D97-AF65-F5344CB8AC3E}">
        <p14:creationId xmlns:p14="http://schemas.microsoft.com/office/powerpoint/2010/main" val="2777112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7" name="Date Placeholder 6"/>
          <p:cNvSpPr>
            <a:spLocks noGrp="1"/>
          </p:cNvSpPr>
          <p:nvPr>
            <p:ph type="dt" sz="half" idx="10"/>
          </p:nvPr>
        </p:nvSpPr>
        <p:spPr/>
        <p:txBody>
          <a:bodyPr/>
          <a:lstStyle/>
          <a:p>
            <a:fld id="{4695A531-5DDD-4078-9514-11BB0C1F30C3}" type="datetime1">
              <a:rPr lang="tr-TR" smtClean="0"/>
              <a:t>10 Kas 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2C0DB4F-D11D-4F54-9D3B-A709721EB97D}" type="slidenum">
              <a:rPr lang="tr-TR" smtClean="0"/>
              <a:t>‹#›</a:t>
            </a:fld>
            <a:endParaRPr lang="tr-TR"/>
          </a:p>
        </p:txBody>
      </p:sp>
    </p:spTree>
    <p:extLst>
      <p:ext uri="{BB962C8B-B14F-4D97-AF65-F5344CB8AC3E}">
        <p14:creationId xmlns:p14="http://schemas.microsoft.com/office/powerpoint/2010/main" val="282716559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ate Placeholder 7"/>
          <p:cNvSpPr>
            <a:spLocks noGrp="1"/>
          </p:cNvSpPr>
          <p:nvPr>
            <p:ph type="dt" sz="half" idx="10"/>
          </p:nvPr>
        </p:nvSpPr>
        <p:spPr/>
        <p:txBody>
          <a:bodyPr/>
          <a:lstStyle/>
          <a:p>
            <a:fld id="{42DF0F40-AA07-4F9A-8DF5-0C70E206F8CB}" type="datetime1">
              <a:rPr lang="tr-TR" smtClean="0"/>
              <a:t>10 Kas 2023</a:t>
            </a:fld>
            <a:endParaRPr lang="tr-TR"/>
          </a:p>
        </p:txBody>
      </p:sp>
      <p:sp>
        <p:nvSpPr>
          <p:cNvPr id="9" name="Footer Placeholder 8"/>
          <p:cNvSpPr>
            <a:spLocks noGrp="1"/>
          </p:cNvSpPr>
          <p:nvPr>
            <p:ph type="ftr" sz="quarter" idx="11"/>
          </p:nvPr>
        </p:nvSpPr>
        <p:spPr/>
        <p:txBody>
          <a:bodyPr/>
          <a:lstStyle/>
          <a:p>
            <a:endParaRPr lang="tr-TR"/>
          </a:p>
        </p:txBody>
      </p:sp>
      <p:sp>
        <p:nvSpPr>
          <p:cNvPr id="10" name="Slide Number Placeholder 9"/>
          <p:cNvSpPr>
            <a:spLocks noGrp="1"/>
          </p:cNvSpPr>
          <p:nvPr>
            <p:ph type="sldNum" sz="quarter" idx="12"/>
          </p:nvPr>
        </p:nvSpPr>
        <p:spPr/>
        <p:txBody>
          <a:bodyPr/>
          <a:lstStyle/>
          <a:p>
            <a:fld id="{42C0DB4F-D11D-4F54-9D3B-A709721EB97D}" type="slidenum">
              <a:rPr lang="tr-TR" smtClean="0"/>
              <a:t>‹#›</a:t>
            </a:fld>
            <a:endParaRPr lang="tr-TR"/>
          </a:p>
        </p:txBody>
      </p:sp>
    </p:spTree>
    <p:extLst>
      <p:ext uri="{BB962C8B-B14F-4D97-AF65-F5344CB8AC3E}">
        <p14:creationId xmlns:p14="http://schemas.microsoft.com/office/powerpoint/2010/main" val="1394305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583436" y="3143250"/>
            <a:ext cx="4270248" cy="2596776"/>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7" name="Date Placeholder 6"/>
          <p:cNvSpPr>
            <a:spLocks noGrp="1"/>
          </p:cNvSpPr>
          <p:nvPr>
            <p:ph type="dt" sz="half" idx="10"/>
          </p:nvPr>
        </p:nvSpPr>
        <p:spPr/>
        <p:txBody>
          <a:bodyPr/>
          <a:lstStyle/>
          <a:p>
            <a:fld id="{7DD4F14B-C4B0-4D1E-AC95-BD0855012BAA}" type="datetime1">
              <a:rPr lang="tr-TR" smtClean="0"/>
              <a:t>10 Kas 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2C0DB4F-D11D-4F54-9D3B-A709721EB97D}" type="slidenum">
              <a:rPr lang="tr-TR" smtClean="0"/>
              <a:t>‹#›</a:t>
            </a:fld>
            <a:endParaRPr lang="tr-TR"/>
          </a:p>
        </p:txBody>
      </p:sp>
      <p:sp>
        <p:nvSpPr>
          <p:cNvPr id="10" name="Title 9"/>
          <p:cNvSpPr>
            <a:spLocks noGrp="1"/>
          </p:cNvSpPr>
          <p:nvPr>
            <p:ph type="title"/>
          </p:nvPr>
        </p:nvSpPr>
        <p:spPr/>
        <p:txBody>
          <a:bodyPr/>
          <a:lstStyle/>
          <a:p>
            <a:r>
              <a:rPr lang="tr-TR" smtClean="0"/>
              <a:t>Asıl başlık stili için tıklatın</a:t>
            </a:r>
            <a:endParaRPr lang="en-US" dirty="0"/>
          </a:p>
        </p:txBody>
      </p:sp>
    </p:spTree>
    <p:extLst>
      <p:ext uri="{BB962C8B-B14F-4D97-AF65-F5344CB8AC3E}">
        <p14:creationId xmlns:p14="http://schemas.microsoft.com/office/powerpoint/2010/main" val="870649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352A0220-0342-4BDC-A28F-3E3874A0B2F0}" type="datetime1">
              <a:rPr lang="tr-TR" smtClean="0"/>
              <a:t>10 Kas 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2C0DB4F-D11D-4F54-9D3B-A709721EB97D}" type="slidenum">
              <a:rPr lang="tr-TR" smtClean="0"/>
              <a:t>‹#›</a:t>
            </a:fld>
            <a:endParaRPr lang="tr-TR"/>
          </a:p>
        </p:txBody>
      </p:sp>
    </p:spTree>
    <p:extLst>
      <p:ext uri="{BB962C8B-B14F-4D97-AF65-F5344CB8AC3E}">
        <p14:creationId xmlns:p14="http://schemas.microsoft.com/office/powerpoint/2010/main" val="2251833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7946F7-BAE7-489B-A347-90E517F8B025}" type="datetime1">
              <a:rPr lang="tr-TR" smtClean="0"/>
              <a:t>10 Kas 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2C0DB4F-D11D-4F54-9D3B-A709721EB97D}" type="slidenum">
              <a:rPr lang="tr-TR" smtClean="0"/>
              <a:t>‹#›</a:t>
            </a:fld>
            <a:endParaRPr lang="tr-TR"/>
          </a:p>
        </p:txBody>
      </p:sp>
    </p:spTree>
    <p:extLst>
      <p:ext uri="{BB962C8B-B14F-4D97-AF65-F5344CB8AC3E}">
        <p14:creationId xmlns:p14="http://schemas.microsoft.com/office/powerpoint/2010/main" val="2801098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2F0E5278-D993-4EA0-92B5-9909EEE25023}" type="datetime1">
              <a:rPr lang="tr-TR" smtClean="0"/>
              <a:t>10 Kas 2023</a:t>
            </a:fld>
            <a:endParaRPr lang="tr-TR"/>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tr-TR"/>
          </a:p>
        </p:txBody>
      </p:sp>
      <p:sp>
        <p:nvSpPr>
          <p:cNvPr id="7" name="Slide Number Placeholder 6"/>
          <p:cNvSpPr>
            <a:spLocks noGrp="1"/>
          </p:cNvSpPr>
          <p:nvPr>
            <p:ph type="sldNum" sz="quarter" idx="12"/>
          </p:nvPr>
        </p:nvSpPr>
        <p:spPr/>
        <p:txBody>
          <a:bodyPr/>
          <a:lstStyle/>
          <a:p>
            <a:fld id="{42C0DB4F-D11D-4F54-9D3B-A709721EB97D}" type="slidenum">
              <a:rPr lang="tr-TR" smtClean="0"/>
              <a:t>‹#›</a:t>
            </a:fld>
            <a:endParaRPr lang="tr-TR"/>
          </a:p>
        </p:txBody>
      </p:sp>
    </p:spTree>
    <p:extLst>
      <p:ext uri="{BB962C8B-B14F-4D97-AF65-F5344CB8AC3E}">
        <p14:creationId xmlns:p14="http://schemas.microsoft.com/office/powerpoint/2010/main" val="2835266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D0692990-FCEB-4A93-ACFD-9A151F8E05E6}" type="datetime1">
              <a:rPr lang="tr-TR" smtClean="0"/>
              <a:t>10 Kas 2023</a:t>
            </a:fld>
            <a:endParaRPr lang="tr-TR"/>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tr-TR"/>
          </a:p>
        </p:txBody>
      </p:sp>
      <p:sp>
        <p:nvSpPr>
          <p:cNvPr id="7" name="Slide Number Placeholder 6"/>
          <p:cNvSpPr>
            <a:spLocks noGrp="1"/>
          </p:cNvSpPr>
          <p:nvPr>
            <p:ph type="sldNum" sz="quarter" idx="12"/>
          </p:nvPr>
        </p:nvSpPr>
        <p:spPr/>
        <p:txBody>
          <a:bodyPr/>
          <a:lstStyle/>
          <a:p>
            <a:fld id="{42C0DB4F-D11D-4F54-9D3B-A709721EB97D}" type="slidenum">
              <a:rPr lang="tr-TR" smtClean="0"/>
              <a:t>‹#›</a:t>
            </a:fld>
            <a:endParaRPr lang="tr-TR"/>
          </a:p>
        </p:txBody>
      </p:sp>
    </p:spTree>
    <p:extLst>
      <p:ext uri="{BB962C8B-B14F-4D97-AF65-F5344CB8AC3E}">
        <p14:creationId xmlns:p14="http://schemas.microsoft.com/office/powerpoint/2010/main" val="3812857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5E036881-386C-4390-BD71-F5B3E9591521}" type="datetime1">
              <a:rPr lang="tr-TR" smtClean="0"/>
              <a:t>10 Kas 2023</a:t>
            </a:fld>
            <a:endParaRPr lang="tr-T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tr-T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42C0DB4F-D11D-4F54-9D3B-A709721EB97D}" type="slidenum">
              <a:rPr lang="tr-TR" smtClean="0"/>
              <a:t>‹#›</a:t>
            </a:fld>
            <a:endParaRPr lang="tr-TR"/>
          </a:p>
        </p:txBody>
      </p:sp>
    </p:spTree>
    <p:extLst>
      <p:ext uri="{BB962C8B-B14F-4D97-AF65-F5344CB8AC3E}">
        <p14:creationId xmlns:p14="http://schemas.microsoft.com/office/powerpoint/2010/main" val="7532998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yokak.gov.tr/Common/Docs/Site_degerlendirme_prog_doc_v_2_0/EK_3B_Degerlendirme_Takimi_Ziyaret_Plani_son.pdf"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hyperlink" Target="https://yokak.gov.t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yokak.gov.tr/Common/Docs/KidrKlavuz1.4/KIDR_Haz%C4%B1rlama_K%C4%B1lavuzu_3.1.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1713487"/>
            <a:ext cx="12192000" cy="2387600"/>
          </a:xfrm>
        </p:spPr>
        <p:txBody>
          <a:bodyPr>
            <a:normAutofit/>
          </a:bodyPr>
          <a:lstStyle/>
          <a:p>
            <a:r>
              <a:rPr lang="tr-TR" sz="5000" b="1" dirty="0" smtClean="0">
                <a:latin typeface="Calibri" panose="020F0502020204030204" pitchFamily="34" charset="0"/>
                <a:ea typeface="Calibri" panose="020F0502020204030204" pitchFamily="34" charset="0"/>
                <a:cs typeface="Calibri" panose="020F0502020204030204" pitchFamily="34" charset="0"/>
              </a:rPr>
              <a:t>YÜKSEKÖĞRETİM KALİTE KURULU</a:t>
            </a:r>
            <a:r>
              <a:rPr lang="tr-TR" sz="5000" b="1" dirty="0">
                <a:latin typeface="Calibri" panose="020F0502020204030204" pitchFamily="34" charset="0"/>
                <a:ea typeface="Calibri" panose="020F0502020204030204" pitchFamily="34" charset="0"/>
                <a:cs typeface="Calibri" panose="020F0502020204030204" pitchFamily="34" charset="0"/>
              </a:rPr>
              <a:t/>
            </a:r>
            <a:br>
              <a:rPr lang="tr-TR" sz="5000" b="1" dirty="0">
                <a:latin typeface="Calibri" panose="020F0502020204030204" pitchFamily="34" charset="0"/>
                <a:ea typeface="Calibri" panose="020F0502020204030204" pitchFamily="34" charset="0"/>
                <a:cs typeface="Calibri" panose="020F0502020204030204" pitchFamily="34" charset="0"/>
              </a:rPr>
            </a:br>
            <a:r>
              <a:rPr lang="tr-TR" sz="5000" b="1" dirty="0" smtClean="0">
                <a:latin typeface="Calibri" panose="020F0502020204030204" pitchFamily="34" charset="0"/>
                <a:ea typeface="Calibri" panose="020F0502020204030204" pitchFamily="34" charset="0"/>
                <a:cs typeface="Calibri" panose="020F0502020204030204" pitchFamily="34" charset="0"/>
              </a:rPr>
              <a:t>KURUMSAL AKREDİTASYON PROGRAMI </a:t>
            </a:r>
            <a:endParaRPr lang="tr-TR" sz="50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Alt Başlık 2"/>
          <p:cNvSpPr>
            <a:spLocks noGrp="1"/>
          </p:cNvSpPr>
          <p:nvPr>
            <p:ph type="subTitle" idx="1"/>
          </p:nvPr>
        </p:nvSpPr>
        <p:spPr>
          <a:xfrm>
            <a:off x="2658682" y="6316006"/>
            <a:ext cx="6801612" cy="512438"/>
          </a:xfrm>
        </p:spPr>
        <p:txBody>
          <a:bodyPr>
            <a:normAutofit/>
          </a:bodyPr>
          <a:lstStyle/>
          <a:p>
            <a:r>
              <a:rPr lang="tr-TR" sz="2400" i="1" dirty="0" smtClean="0"/>
              <a:t>Kasım-2023</a:t>
            </a:r>
            <a:endParaRPr lang="tr-TR" sz="2400" i="1" dirty="0"/>
          </a:p>
        </p:txBody>
      </p:sp>
      <p:sp>
        <p:nvSpPr>
          <p:cNvPr id="4" name="Slayt Numarası Yer Tutucusu 3"/>
          <p:cNvSpPr>
            <a:spLocks noGrp="1"/>
          </p:cNvSpPr>
          <p:nvPr>
            <p:ph type="sldNum" sz="quarter" idx="12"/>
          </p:nvPr>
        </p:nvSpPr>
        <p:spPr/>
        <p:txBody>
          <a:bodyPr/>
          <a:lstStyle/>
          <a:p>
            <a:fld id="{42C0DB4F-D11D-4F54-9D3B-A709721EB97D}" type="slidenum">
              <a:rPr lang="tr-TR" smtClean="0"/>
              <a:t>1</a:t>
            </a:fld>
            <a:endParaRPr lang="tr-TR"/>
          </a:p>
        </p:txBody>
      </p:sp>
      <p:pic>
        <p:nvPicPr>
          <p:cNvPr id="5" name="Picture 2" descr="19 Mayıs 1919 (100.YIL) Logo PNG Vector">
            <a:extLst>
              <a:ext uri="{FF2B5EF4-FFF2-40B4-BE49-F238E27FC236}">
                <a16:creationId xmlns:a16="http://schemas.microsoft.com/office/drawing/2014/main" id="{EFE6E125-7889-4462-A4A6-74A4427A16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4060" y="51559"/>
            <a:ext cx="1938488" cy="1033860"/>
          </a:xfrm>
          <a:prstGeom prst="rect">
            <a:avLst/>
          </a:prstGeom>
          <a:noFill/>
          <a:extLst/>
        </p:spPr>
      </p:pic>
      <p:pic>
        <p:nvPicPr>
          <p:cNvPr id="8" name="Resim 7"/>
          <p:cNvPicPr>
            <a:picLocks noChangeAspect="1"/>
          </p:cNvPicPr>
          <p:nvPr/>
        </p:nvPicPr>
        <p:blipFill>
          <a:blip r:embed="rId3"/>
          <a:stretch>
            <a:fillRect/>
          </a:stretch>
        </p:blipFill>
        <p:spPr>
          <a:xfrm>
            <a:off x="209008" y="63383"/>
            <a:ext cx="2986773" cy="1022036"/>
          </a:xfrm>
          <a:prstGeom prst="rect">
            <a:avLst/>
          </a:prstGeom>
        </p:spPr>
      </p:pic>
      <p:pic>
        <p:nvPicPr>
          <p:cNvPr id="6" name="Resim 5"/>
          <p:cNvPicPr>
            <a:picLocks noChangeAspect="1"/>
          </p:cNvPicPr>
          <p:nvPr/>
        </p:nvPicPr>
        <p:blipFill>
          <a:blip r:embed="rId4"/>
          <a:stretch>
            <a:fillRect/>
          </a:stretch>
        </p:blipFill>
        <p:spPr>
          <a:xfrm>
            <a:off x="4264890" y="5363506"/>
            <a:ext cx="3810000" cy="952500"/>
          </a:xfrm>
          <a:prstGeom prst="rect">
            <a:avLst/>
          </a:prstGeom>
        </p:spPr>
      </p:pic>
    </p:spTree>
    <p:extLst>
      <p:ext uri="{BB962C8B-B14F-4D97-AF65-F5344CB8AC3E}">
        <p14:creationId xmlns:p14="http://schemas.microsoft.com/office/powerpoint/2010/main" val="40178540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46545" y="1560945"/>
            <a:ext cx="11009746" cy="3052245"/>
          </a:xfrm>
        </p:spPr>
        <p:txBody>
          <a:bodyPr>
            <a:normAutofit/>
          </a:bodyPr>
          <a:lstStyle/>
          <a:p>
            <a:pPr algn="just">
              <a:buFont typeface="Wingdings" panose="05000000000000000000" pitchFamily="2" charset="2"/>
              <a:buChar char="ü"/>
            </a:pPr>
            <a:r>
              <a:rPr lang="tr-TR" sz="28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Değerlendirme </a:t>
            </a:r>
            <a:r>
              <a:rPr lang="tr-TR" sz="2800" dirty="0">
                <a:solidFill>
                  <a:schemeClr val="tx1"/>
                </a:solidFill>
                <a:latin typeface="Calibri" panose="020F0502020204030204" pitchFamily="34" charset="0"/>
                <a:ea typeface="Calibri" panose="020F0502020204030204" pitchFamily="34" charset="0"/>
                <a:cs typeface="Calibri" panose="020F0502020204030204" pitchFamily="34" charset="0"/>
              </a:rPr>
              <a:t>süreci, KİDR üzerinden </a:t>
            </a:r>
            <a:r>
              <a:rPr lang="tr-TR" sz="2800" dirty="0">
                <a:solidFill>
                  <a:srgbClr val="FF0000"/>
                </a:solidFill>
                <a:latin typeface="Calibri" panose="020F0502020204030204" pitchFamily="34" charset="0"/>
                <a:ea typeface="Calibri" panose="020F0502020204030204" pitchFamily="34" charset="0"/>
                <a:cs typeface="Calibri" panose="020F0502020204030204" pitchFamily="34" charset="0"/>
              </a:rPr>
              <a:t>ön değerlendirme</a:t>
            </a:r>
            <a:r>
              <a:rPr lang="tr-TR" sz="2800" dirty="0">
                <a:latin typeface="Calibri" panose="020F0502020204030204" pitchFamily="34" charset="0"/>
                <a:ea typeface="Calibri" panose="020F0502020204030204" pitchFamily="34" charset="0"/>
                <a:cs typeface="Calibri" panose="020F0502020204030204" pitchFamily="34" charset="0"/>
              </a:rPr>
              <a:t>, </a:t>
            </a:r>
            <a:r>
              <a:rPr lang="tr-TR" sz="2800" dirty="0">
                <a:solidFill>
                  <a:schemeClr val="tx1"/>
                </a:solidFill>
                <a:latin typeface="Calibri" panose="020F0502020204030204" pitchFamily="34" charset="0"/>
                <a:ea typeface="Calibri" panose="020F0502020204030204" pitchFamily="34" charset="0"/>
                <a:cs typeface="Calibri" panose="020F0502020204030204" pitchFamily="34" charset="0"/>
              </a:rPr>
              <a:t>iki aşamalı </a:t>
            </a:r>
            <a:r>
              <a:rPr lang="tr-TR" sz="2800" dirty="0">
                <a:solidFill>
                  <a:srgbClr val="FF0000"/>
                </a:solidFill>
                <a:latin typeface="Calibri" panose="020F0502020204030204" pitchFamily="34" charset="0"/>
                <a:ea typeface="Calibri" panose="020F0502020204030204" pitchFamily="34" charset="0"/>
                <a:cs typeface="Calibri" panose="020F0502020204030204" pitchFamily="34" charset="0"/>
              </a:rPr>
              <a:t>kurum ziyareti </a:t>
            </a:r>
            <a:r>
              <a:rPr lang="tr-TR" sz="2800" dirty="0">
                <a:solidFill>
                  <a:schemeClr val="tx1"/>
                </a:solidFill>
                <a:latin typeface="Calibri" panose="020F0502020204030204" pitchFamily="34" charset="0"/>
                <a:ea typeface="Calibri" panose="020F0502020204030204" pitchFamily="34" charset="0"/>
                <a:cs typeface="Calibri" panose="020F0502020204030204" pitchFamily="34" charset="0"/>
              </a:rPr>
              <a:t>ve</a:t>
            </a:r>
            <a:r>
              <a:rPr lang="tr-TR" sz="2800" dirty="0">
                <a:latin typeface="Calibri" panose="020F0502020204030204" pitchFamily="34" charset="0"/>
                <a:ea typeface="Calibri" panose="020F0502020204030204" pitchFamily="34" charset="0"/>
                <a:cs typeface="Calibri" panose="020F0502020204030204" pitchFamily="34" charset="0"/>
              </a:rPr>
              <a:t> </a:t>
            </a:r>
            <a:r>
              <a:rPr lang="tr-TR" sz="2800" dirty="0">
                <a:solidFill>
                  <a:srgbClr val="FF0000"/>
                </a:solidFill>
                <a:latin typeface="Calibri" panose="020F0502020204030204" pitchFamily="34" charset="0"/>
                <a:ea typeface="Calibri" panose="020F0502020204030204" pitchFamily="34" charset="0"/>
                <a:cs typeface="Calibri" panose="020F0502020204030204" pitchFamily="34" charset="0"/>
              </a:rPr>
              <a:t>ç</a:t>
            </a:r>
            <a:r>
              <a:rPr lang="tr-TR" sz="28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ıkış </a:t>
            </a:r>
            <a:r>
              <a:rPr lang="tr-TR" sz="2800" dirty="0">
                <a:solidFill>
                  <a:srgbClr val="FF0000"/>
                </a:solidFill>
                <a:latin typeface="Calibri" panose="020F0502020204030204" pitchFamily="34" charset="0"/>
                <a:ea typeface="Calibri" panose="020F0502020204030204" pitchFamily="34" charset="0"/>
                <a:cs typeface="Calibri" panose="020F0502020204030204" pitchFamily="34" charset="0"/>
              </a:rPr>
              <a:t>b</a:t>
            </a:r>
            <a:r>
              <a:rPr lang="tr-TR" sz="28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ildiriminin </a:t>
            </a:r>
            <a:r>
              <a:rPr lang="tr-TR" sz="2800" dirty="0">
                <a:solidFill>
                  <a:schemeClr val="tx1"/>
                </a:solidFill>
                <a:latin typeface="Calibri" panose="020F0502020204030204" pitchFamily="34" charset="0"/>
                <a:ea typeface="Calibri" panose="020F0502020204030204" pitchFamily="34" charset="0"/>
                <a:cs typeface="Calibri" panose="020F0502020204030204" pitchFamily="34" charset="0"/>
              </a:rPr>
              <a:t>kuruma</a:t>
            </a:r>
            <a:r>
              <a:rPr lang="tr-TR" sz="2800" dirty="0">
                <a:latin typeface="Calibri" panose="020F0502020204030204" pitchFamily="34" charset="0"/>
                <a:ea typeface="Calibri" panose="020F0502020204030204" pitchFamily="34" charset="0"/>
                <a:cs typeface="Calibri" panose="020F0502020204030204" pitchFamily="34" charset="0"/>
              </a:rPr>
              <a:t> </a:t>
            </a:r>
            <a:r>
              <a:rPr lang="tr-TR" sz="2800" dirty="0">
                <a:solidFill>
                  <a:schemeClr val="tx1"/>
                </a:solidFill>
                <a:latin typeface="Calibri" panose="020F0502020204030204" pitchFamily="34" charset="0"/>
                <a:ea typeface="Calibri" panose="020F0502020204030204" pitchFamily="34" charset="0"/>
                <a:cs typeface="Calibri" panose="020F0502020204030204" pitchFamily="34" charset="0"/>
              </a:rPr>
              <a:t>sözlü olarak sunulması ve ziyaret sonrasında </a:t>
            </a:r>
            <a:r>
              <a:rPr lang="tr-TR" sz="2800" b="1" dirty="0">
                <a:solidFill>
                  <a:srgbClr val="FF0000"/>
                </a:solidFill>
                <a:latin typeface="Calibri" panose="020F0502020204030204" pitchFamily="34" charset="0"/>
                <a:ea typeface="Calibri" panose="020F0502020204030204" pitchFamily="34" charset="0"/>
                <a:cs typeface="Calibri" panose="020F0502020204030204" pitchFamily="34" charset="0"/>
              </a:rPr>
              <a:t>Kurumsal Akreditasyon </a:t>
            </a:r>
            <a:r>
              <a:rPr lang="tr-TR" sz="28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Raporu’nun </a:t>
            </a:r>
            <a:r>
              <a:rPr lang="tr-TR" sz="2800" dirty="0">
                <a:solidFill>
                  <a:schemeClr val="tx1"/>
                </a:solidFill>
                <a:latin typeface="Calibri" panose="020F0502020204030204" pitchFamily="34" charset="0"/>
                <a:ea typeface="Calibri" panose="020F0502020204030204" pitchFamily="34" charset="0"/>
                <a:cs typeface="Calibri" panose="020F0502020204030204" pitchFamily="34" charset="0"/>
              </a:rPr>
              <a:t>hazırlanmasına ilişkin etkinlikleri içerir.</a:t>
            </a:r>
          </a:p>
          <a:p>
            <a:pPr algn="just"/>
            <a:endParaRPr lang="tr-TR" sz="2800" dirty="0">
              <a:latin typeface="Calibri" panose="020F0502020204030204" pitchFamily="34" charset="0"/>
              <a:ea typeface="Calibri" panose="020F0502020204030204" pitchFamily="34" charset="0"/>
              <a:cs typeface="Calibri" panose="020F0502020204030204" pitchFamily="34" charset="0"/>
            </a:endParaRPr>
          </a:p>
        </p:txBody>
      </p:sp>
      <p:sp>
        <p:nvSpPr>
          <p:cNvPr id="4" name="Slayt Numarası Yer Tutucusu 3"/>
          <p:cNvSpPr>
            <a:spLocks noGrp="1"/>
          </p:cNvSpPr>
          <p:nvPr>
            <p:ph type="sldNum" sz="quarter" idx="12"/>
          </p:nvPr>
        </p:nvSpPr>
        <p:spPr/>
        <p:txBody>
          <a:bodyPr/>
          <a:lstStyle/>
          <a:p>
            <a:fld id="{42C0DB4F-D11D-4F54-9D3B-A709721EB97D}" type="slidenum">
              <a:rPr lang="tr-TR" smtClean="0"/>
              <a:t>10</a:t>
            </a:fld>
            <a:endParaRPr lang="tr-TR"/>
          </a:p>
        </p:txBody>
      </p:sp>
      <p:sp>
        <p:nvSpPr>
          <p:cNvPr id="5" name="Unvan 1"/>
          <p:cNvSpPr txBox="1">
            <a:spLocks/>
          </p:cNvSpPr>
          <p:nvPr/>
        </p:nvSpPr>
        <p:spPr>
          <a:xfrm>
            <a:off x="646545" y="179601"/>
            <a:ext cx="11009746"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tr-TR" sz="4000" b="1" dirty="0" smtClean="0">
                <a:latin typeface="Calibri" panose="020F0502020204030204" pitchFamily="34" charset="0"/>
                <a:ea typeface="Calibri" panose="020F0502020204030204" pitchFamily="34" charset="0"/>
                <a:cs typeface="Calibri" panose="020F0502020204030204" pitchFamily="34" charset="0"/>
              </a:rPr>
              <a:t>Kap değerlendirme süreci</a:t>
            </a:r>
            <a:endParaRPr lang="tr-TR" sz="40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64497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46545" y="1612808"/>
            <a:ext cx="11009746" cy="3873592"/>
          </a:xfrm>
        </p:spPr>
        <p:txBody>
          <a:bodyPr>
            <a:noAutofit/>
          </a:bodyPr>
          <a:lstStyle/>
          <a:p>
            <a:pPr marL="0" indent="0" algn="just">
              <a:buNone/>
            </a:pPr>
            <a:r>
              <a:rPr lang="tr-TR" sz="3200" dirty="0">
                <a:solidFill>
                  <a:schemeClr val="tx1"/>
                </a:solidFill>
                <a:latin typeface="Calibri" panose="020F0502020204030204" pitchFamily="34" charset="0"/>
                <a:ea typeface="Calibri" panose="020F0502020204030204" pitchFamily="34" charset="0"/>
                <a:cs typeface="Calibri" panose="020F0502020204030204" pitchFamily="34" charset="0"/>
              </a:rPr>
              <a:t>KİDR ile </a:t>
            </a:r>
            <a:r>
              <a:rPr lang="tr-TR" sz="3200" b="1" dirty="0">
                <a:solidFill>
                  <a:srgbClr val="FF0000"/>
                </a:solidFill>
                <a:latin typeface="Calibri" panose="020F0502020204030204" pitchFamily="34" charset="0"/>
                <a:ea typeface="Calibri" panose="020F0502020204030204" pitchFamily="34" charset="0"/>
                <a:cs typeface="Calibri" panose="020F0502020204030204" pitchFamily="34" charset="0"/>
              </a:rPr>
              <a:t>ön değerlendirme </a:t>
            </a:r>
            <a:r>
              <a:rPr lang="tr-TR" sz="3200" dirty="0">
                <a:solidFill>
                  <a:schemeClr val="tx1"/>
                </a:solidFill>
                <a:latin typeface="Calibri" panose="020F0502020204030204" pitchFamily="34" charset="0"/>
                <a:ea typeface="Calibri" panose="020F0502020204030204" pitchFamily="34" charset="0"/>
                <a:cs typeface="Calibri" panose="020F0502020204030204" pitchFamily="34" charset="0"/>
              </a:rPr>
              <a:t>sürecinin iki amacı vardır:</a:t>
            </a:r>
          </a:p>
          <a:p>
            <a:pPr marL="514350" indent="-514350" algn="just">
              <a:buFont typeface="+mj-lt"/>
              <a:buAutoNum type="arabicPeriod"/>
            </a:pPr>
            <a:r>
              <a:rPr lang="tr-TR" sz="32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Kurum </a:t>
            </a:r>
            <a:r>
              <a:rPr lang="tr-TR" sz="3200" dirty="0">
                <a:solidFill>
                  <a:schemeClr val="tx1"/>
                </a:solidFill>
                <a:latin typeface="Calibri" panose="020F0502020204030204" pitchFamily="34" charset="0"/>
                <a:ea typeface="Calibri" panose="020F0502020204030204" pitchFamily="34" charset="0"/>
                <a:cs typeface="Calibri" panose="020F0502020204030204" pitchFamily="34" charset="0"/>
              </a:rPr>
              <a:t>ziyareti öncesinde kurum hakkında yeterli düzeyde bilgi sahibi olmak ve değerlendirme takımının saha ziyaretine hazır hale gelmesini </a:t>
            </a:r>
            <a:r>
              <a:rPr lang="tr-TR" sz="32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sağlamak,</a:t>
            </a:r>
          </a:p>
          <a:p>
            <a:pPr marL="514350" indent="-514350" algn="just">
              <a:buFont typeface="+mj-lt"/>
              <a:buAutoNum type="arabicPeriod"/>
            </a:pPr>
            <a:r>
              <a:rPr lang="tr-TR" sz="32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Kurum </a:t>
            </a:r>
            <a:r>
              <a:rPr lang="tr-TR" sz="3200" dirty="0">
                <a:solidFill>
                  <a:schemeClr val="tx1"/>
                </a:solidFill>
                <a:latin typeface="Calibri" panose="020F0502020204030204" pitchFamily="34" charset="0"/>
                <a:ea typeface="Calibri" panose="020F0502020204030204" pitchFamily="34" charset="0"/>
                <a:cs typeface="Calibri" panose="020F0502020204030204" pitchFamily="34" charset="0"/>
              </a:rPr>
              <a:t>ziyareti sırasında yapılacak ek değerlendirmeler ile ziyaret öncesinde ya da sırasında kurumdan istenecek ek bilgi ve belgeler için bir plan oluşturmak.</a:t>
            </a:r>
          </a:p>
        </p:txBody>
      </p:sp>
      <p:sp>
        <p:nvSpPr>
          <p:cNvPr id="4" name="Slayt Numarası Yer Tutucusu 3"/>
          <p:cNvSpPr>
            <a:spLocks noGrp="1"/>
          </p:cNvSpPr>
          <p:nvPr>
            <p:ph type="sldNum" sz="quarter" idx="12"/>
          </p:nvPr>
        </p:nvSpPr>
        <p:spPr/>
        <p:txBody>
          <a:bodyPr/>
          <a:lstStyle/>
          <a:p>
            <a:fld id="{42C0DB4F-D11D-4F54-9D3B-A709721EB97D}" type="slidenum">
              <a:rPr lang="tr-TR" smtClean="0"/>
              <a:t>11</a:t>
            </a:fld>
            <a:endParaRPr lang="tr-TR"/>
          </a:p>
        </p:txBody>
      </p:sp>
      <p:sp>
        <p:nvSpPr>
          <p:cNvPr id="5" name="Unvan 1"/>
          <p:cNvSpPr txBox="1">
            <a:spLocks/>
          </p:cNvSpPr>
          <p:nvPr/>
        </p:nvSpPr>
        <p:spPr>
          <a:xfrm>
            <a:off x="646545" y="179601"/>
            <a:ext cx="11009746"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tr-TR" sz="4000" b="1" dirty="0" smtClean="0">
                <a:latin typeface="Calibri" panose="020F0502020204030204" pitchFamily="34" charset="0"/>
                <a:ea typeface="Calibri" panose="020F0502020204030204" pitchFamily="34" charset="0"/>
                <a:cs typeface="Calibri" panose="020F0502020204030204" pitchFamily="34" charset="0"/>
              </a:rPr>
              <a:t>Kap değerlendirme süreci</a:t>
            </a:r>
            <a:endParaRPr lang="tr-TR" sz="40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0111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46545" y="1717964"/>
            <a:ext cx="11009746" cy="4590472"/>
          </a:xfrm>
        </p:spPr>
        <p:txBody>
          <a:bodyPr>
            <a:normAutofit fontScale="92500" lnSpcReduction="10000"/>
          </a:bodyPr>
          <a:lstStyle/>
          <a:p>
            <a:pPr marL="0" indent="0" algn="just">
              <a:buNone/>
            </a:pPr>
            <a:r>
              <a:rPr lang="tr-TR" sz="28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İki aşamalı </a:t>
            </a:r>
            <a:r>
              <a:rPr lang="tr-TR" sz="28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kurum ziyareti </a:t>
            </a:r>
            <a:r>
              <a:rPr lang="tr-TR" sz="28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Ön ziyaret ve Saha Ziyareti aşamalarından oluşur</a:t>
            </a:r>
            <a:r>
              <a:rPr lang="tr-TR" sz="28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algn="just">
              <a:buFont typeface="Wingdings" panose="05000000000000000000" pitchFamily="2" charset="2"/>
              <a:buChar char="ü"/>
            </a:pPr>
            <a:r>
              <a:rPr lang="tr-TR" sz="28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Ön Ziyaret, genellikle saha ziyaretinden 2-3 hafta önce takım üyelerinin kurumda gerçekleştirdikleri bir günlük ziyarettir. </a:t>
            </a:r>
          </a:p>
          <a:p>
            <a:pPr algn="just">
              <a:buFont typeface="Wingdings" panose="05000000000000000000" pitchFamily="2" charset="2"/>
              <a:buChar char="ü"/>
            </a:pPr>
            <a:r>
              <a:rPr lang="tr-TR" sz="2800" dirty="0">
                <a:solidFill>
                  <a:schemeClr val="tx1"/>
                </a:solidFill>
                <a:latin typeface="Calibri" panose="020F0502020204030204" pitchFamily="34" charset="0"/>
                <a:ea typeface="Calibri" panose="020F0502020204030204" pitchFamily="34" charset="0"/>
                <a:cs typeface="Calibri" panose="020F0502020204030204" pitchFamily="34" charset="0"/>
              </a:rPr>
              <a:t>Saha Ziyareti 3 gün sürmektedir. Bu ziyaretin dört amacı vardır:</a:t>
            </a:r>
          </a:p>
          <a:p>
            <a:pPr marL="514350" indent="-514350" algn="just">
              <a:buFont typeface="+mj-lt"/>
              <a:buAutoNum type="arabicPeriod"/>
            </a:pPr>
            <a:r>
              <a:rPr lang="tr-TR" sz="28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KİDR’de</a:t>
            </a:r>
            <a:r>
              <a:rPr lang="tr-TR" sz="28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yeterince </a:t>
            </a:r>
            <a:r>
              <a:rPr lang="tr-TR" sz="2800" dirty="0">
                <a:solidFill>
                  <a:schemeClr val="tx1"/>
                </a:solidFill>
                <a:latin typeface="Calibri" panose="020F0502020204030204" pitchFamily="34" charset="0"/>
                <a:ea typeface="Calibri" panose="020F0502020204030204" pitchFamily="34" charset="0"/>
                <a:cs typeface="Calibri" panose="020F0502020204030204" pitchFamily="34" charset="0"/>
              </a:rPr>
              <a:t>açıklanamayacak unsurları </a:t>
            </a:r>
            <a:r>
              <a:rPr lang="tr-TR" sz="28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değerlendirmek,</a:t>
            </a:r>
            <a:endParaRPr lang="tr-TR" sz="2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514350" indent="-514350" algn="just">
              <a:buFont typeface="+mj-lt"/>
              <a:buAutoNum type="arabicPeriod"/>
            </a:pPr>
            <a:r>
              <a:rPr lang="tr-TR" sz="28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Kurumun </a:t>
            </a:r>
            <a:r>
              <a:rPr lang="tr-TR" sz="2800" dirty="0">
                <a:solidFill>
                  <a:schemeClr val="tx1"/>
                </a:solidFill>
                <a:latin typeface="Calibri" panose="020F0502020204030204" pitchFamily="34" charset="0"/>
                <a:ea typeface="Calibri" panose="020F0502020204030204" pitchFamily="34" charset="0"/>
                <a:cs typeface="Calibri" panose="020F0502020204030204" pitchFamily="34" charset="0"/>
              </a:rPr>
              <a:t>güçlü ve gelişmeye açık yanlarının belirlenmesine yardımcı </a:t>
            </a:r>
            <a:r>
              <a:rPr lang="tr-TR" sz="28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olmak,</a:t>
            </a:r>
            <a:endParaRPr lang="tr-TR" sz="2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514350" indent="-514350" algn="just">
              <a:buFont typeface="+mj-lt"/>
              <a:buAutoNum type="arabicPeriod"/>
            </a:pPr>
            <a:r>
              <a:rPr lang="tr-TR" sz="28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Değerlendirme </a:t>
            </a:r>
            <a:r>
              <a:rPr lang="tr-TR" sz="2800" dirty="0">
                <a:solidFill>
                  <a:schemeClr val="tx1"/>
                </a:solidFill>
                <a:latin typeface="Calibri" panose="020F0502020204030204" pitchFamily="34" charset="0"/>
                <a:ea typeface="Calibri" panose="020F0502020204030204" pitchFamily="34" charset="0"/>
                <a:cs typeface="Calibri" panose="020F0502020204030204" pitchFamily="34" charset="0"/>
              </a:rPr>
              <a:t>süreci kapsamında kurum tarafından hazırlanan ve sunulan belge ve bilgileri incelemek ve fiziksel olanakları yerinde </a:t>
            </a:r>
            <a:r>
              <a:rPr lang="tr-TR" sz="28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görmek,</a:t>
            </a:r>
            <a:endParaRPr lang="tr-TR" sz="2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514350" indent="-514350" algn="just">
              <a:buFont typeface="+mj-lt"/>
              <a:buAutoNum type="arabicPeriod"/>
            </a:pPr>
            <a:r>
              <a:rPr lang="tr-TR" sz="28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Ziyaret </a:t>
            </a:r>
            <a:r>
              <a:rPr lang="tr-TR" sz="2800" dirty="0">
                <a:solidFill>
                  <a:schemeClr val="tx1"/>
                </a:solidFill>
                <a:latin typeface="Calibri" panose="020F0502020204030204" pitchFamily="34" charset="0"/>
                <a:ea typeface="Calibri" panose="020F0502020204030204" pitchFamily="34" charset="0"/>
                <a:cs typeface="Calibri" panose="020F0502020204030204" pitchFamily="34" charset="0"/>
              </a:rPr>
              <a:t>sonunda yapılacak “Çıkış Bildirimi” ile kurumlarda sürekli iyileştirme ve kalite kültürünün yerleşmesine katkı </a:t>
            </a:r>
            <a:r>
              <a:rPr lang="tr-TR" sz="28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sunmak.</a:t>
            </a:r>
            <a:endParaRPr lang="tr-TR" sz="2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Slayt Numarası Yer Tutucusu 3"/>
          <p:cNvSpPr>
            <a:spLocks noGrp="1"/>
          </p:cNvSpPr>
          <p:nvPr>
            <p:ph type="sldNum" sz="quarter" idx="12"/>
          </p:nvPr>
        </p:nvSpPr>
        <p:spPr/>
        <p:txBody>
          <a:bodyPr/>
          <a:lstStyle/>
          <a:p>
            <a:fld id="{42C0DB4F-D11D-4F54-9D3B-A709721EB97D}" type="slidenum">
              <a:rPr lang="tr-TR" smtClean="0"/>
              <a:t>12</a:t>
            </a:fld>
            <a:endParaRPr lang="tr-TR"/>
          </a:p>
        </p:txBody>
      </p:sp>
      <p:sp>
        <p:nvSpPr>
          <p:cNvPr id="5" name="Unvan 1"/>
          <p:cNvSpPr txBox="1">
            <a:spLocks/>
          </p:cNvSpPr>
          <p:nvPr/>
        </p:nvSpPr>
        <p:spPr>
          <a:xfrm>
            <a:off x="646545" y="179601"/>
            <a:ext cx="11009746"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tr-TR" sz="4000" b="1" dirty="0" smtClean="0">
                <a:latin typeface="Calibri" panose="020F0502020204030204" pitchFamily="34" charset="0"/>
                <a:ea typeface="Calibri" panose="020F0502020204030204" pitchFamily="34" charset="0"/>
                <a:cs typeface="Calibri" panose="020F0502020204030204" pitchFamily="34" charset="0"/>
              </a:rPr>
              <a:t>Kap değerlendirme süreci</a:t>
            </a:r>
            <a:endParaRPr lang="tr-TR" sz="40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790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3">
                                            <p:txEl>
                                              <p:pRg st="2" end="2"/>
                                            </p:txEl>
                                          </p:spTgt>
                                        </p:tgtEl>
                                      </p:cBhvr>
                                    </p:animEffect>
                                    <p:animScale>
                                      <p:cBhvr>
                                        <p:cTn id="7" dur="500" autoRev="1" fill="hold"/>
                                        <p:tgtEl>
                                          <p:spTgt spid="3">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46545" y="1533236"/>
            <a:ext cx="11009746" cy="4206791"/>
          </a:xfrm>
        </p:spPr>
        <p:txBody>
          <a:bodyPr>
            <a:noAutofit/>
          </a:bodyPr>
          <a:lstStyle/>
          <a:p>
            <a:pPr algn="just">
              <a:buFont typeface="Wingdings" panose="05000000000000000000" pitchFamily="2" charset="2"/>
              <a:buChar char="ü"/>
            </a:pPr>
            <a:r>
              <a:rPr lang="tr-TR" sz="2800" dirty="0" smtClean="0">
                <a:solidFill>
                  <a:schemeClr val="tx1"/>
                </a:solidFill>
              </a:rPr>
              <a:t>Değerlendirme süreci kapsamında ziyaret edilecek </a:t>
            </a:r>
            <a:r>
              <a:rPr lang="tr-TR" sz="2800" dirty="0" smtClean="0">
                <a:solidFill>
                  <a:srgbClr val="FF0000"/>
                </a:solidFill>
              </a:rPr>
              <a:t>akademik</a:t>
            </a:r>
            <a:r>
              <a:rPr lang="tr-TR" sz="2800" dirty="0" smtClean="0"/>
              <a:t> </a:t>
            </a:r>
            <a:r>
              <a:rPr lang="tr-TR" sz="2800" dirty="0" smtClean="0">
                <a:solidFill>
                  <a:schemeClr val="tx1"/>
                </a:solidFill>
              </a:rPr>
              <a:t>(fakülte, enstitü, yüksekokul, meslek yüksekokulu, uygulama ve araştırma merkezi vb.) </a:t>
            </a:r>
            <a:r>
              <a:rPr lang="tr-TR" sz="2800" dirty="0" smtClean="0">
                <a:solidFill>
                  <a:srgbClr val="FF0000"/>
                </a:solidFill>
              </a:rPr>
              <a:t>ve idari birimlerin seçiminde</a:t>
            </a:r>
            <a:r>
              <a:rPr lang="tr-TR" sz="2800" dirty="0" smtClean="0"/>
              <a:t>, </a:t>
            </a:r>
            <a:r>
              <a:rPr lang="tr-TR" sz="2800" dirty="0" smtClean="0">
                <a:solidFill>
                  <a:schemeClr val="tx1"/>
                </a:solidFill>
              </a:rPr>
              <a:t>kurumun öğrenci ve  çalışan sayısı açısından büyüklüğü, kurum açısından stratejik önemi dikkate alınır. Kurumun yapısına göre temel alanların (Fen, Sosyal, Tıp ve Sağlık Bilimleri, Mühendislik, Eğitim ve Güzel Sanatlar) homojen olarak örneklemde yer alması gibi hususlara dikkat edilir</a:t>
            </a:r>
            <a:r>
              <a:rPr lang="tr-TR" sz="2800" dirty="0">
                <a:solidFill>
                  <a:schemeClr val="tx1"/>
                </a:solidFill>
              </a:rPr>
              <a:t>.</a:t>
            </a:r>
          </a:p>
          <a:p>
            <a:pPr algn="just"/>
            <a:endParaRPr lang="tr-TR" sz="2800" dirty="0"/>
          </a:p>
        </p:txBody>
      </p:sp>
      <p:sp>
        <p:nvSpPr>
          <p:cNvPr id="4" name="Slayt Numarası Yer Tutucusu 3"/>
          <p:cNvSpPr>
            <a:spLocks noGrp="1"/>
          </p:cNvSpPr>
          <p:nvPr>
            <p:ph type="sldNum" sz="quarter" idx="12"/>
          </p:nvPr>
        </p:nvSpPr>
        <p:spPr/>
        <p:txBody>
          <a:bodyPr/>
          <a:lstStyle/>
          <a:p>
            <a:fld id="{42C0DB4F-D11D-4F54-9D3B-A709721EB97D}" type="slidenum">
              <a:rPr lang="tr-TR" smtClean="0"/>
              <a:t>13</a:t>
            </a:fld>
            <a:endParaRPr lang="tr-TR"/>
          </a:p>
        </p:txBody>
      </p:sp>
      <p:sp>
        <p:nvSpPr>
          <p:cNvPr id="5" name="Unvan 1"/>
          <p:cNvSpPr txBox="1">
            <a:spLocks/>
          </p:cNvSpPr>
          <p:nvPr/>
        </p:nvSpPr>
        <p:spPr>
          <a:xfrm>
            <a:off x="646545" y="179601"/>
            <a:ext cx="11009746"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tr-TR" sz="4000" b="1" dirty="0" smtClean="0">
                <a:latin typeface="Calibri" panose="020F0502020204030204" pitchFamily="34" charset="0"/>
                <a:ea typeface="Calibri" panose="020F0502020204030204" pitchFamily="34" charset="0"/>
                <a:cs typeface="Calibri" panose="020F0502020204030204" pitchFamily="34" charset="0"/>
              </a:rPr>
              <a:t>Kap değerlendirme süreci</a:t>
            </a:r>
            <a:endParaRPr lang="tr-TR" sz="40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885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ircle: Hollow 40">
            <a:extLst>
              <a:ext uri="{FF2B5EF4-FFF2-40B4-BE49-F238E27FC236}">
                <a16:creationId xmlns:a16="http://schemas.microsoft.com/office/drawing/2014/main" id="{10D84DFE-F17C-4DB4-98EE-1AF71CDAB256}"/>
              </a:ext>
            </a:extLst>
          </p:cNvPr>
          <p:cNvSpPr/>
          <p:nvPr/>
        </p:nvSpPr>
        <p:spPr>
          <a:xfrm>
            <a:off x="4650809" y="2457818"/>
            <a:ext cx="2890382" cy="2890382"/>
          </a:xfrm>
          <a:prstGeom prst="donut">
            <a:avLst>
              <a:gd name="adj" fmla="val 1005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08" tIns="22854" rIns="45708" bIns="22854" numCol="1" spcCol="0" rtlCol="0" fromWordArt="0" anchor="ctr" anchorCtr="0" forceAA="0" compatLnSpc="1">
            <a:prstTxWarp prst="textNoShape">
              <a:avLst/>
            </a:prstTxWarp>
            <a:noAutofit/>
          </a:bodyPr>
          <a:lstStyle/>
          <a:p>
            <a:pPr algn="ctr" defTabSz="228508"/>
            <a:endParaRPr lang="en-US" sz="900" dirty="0">
              <a:solidFill>
                <a:srgbClr val="FFFFFF"/>
              </a:solidFill>
              <a:latin typeface="CamberW01-Light" panose="01000000000000000000" pitchFamily="2" charset="0"/>
            </a:endParaRPr>
          </a:p>
        </p:txBody>
      </p:sp>
      <p:grpSp>
        <p:nvGrpSpPr>
          <p:cNvPr id="2" name="Group 1">
            <a:extLst>
              <a:ext uri="{FF2B5EF4-FFF2-40B4-BE49-F238E27FC236}">
                <a16:creationId xmlns:a16="http://schemas.microsoft.com/office/drawing/2014/main" id="{2D93141D-0981-424D-AFAE-CF796DDCA694}"/>
              </a:ext>
            </a:extLst>
          </p:cNvPr>
          <p:cNvGrpSpPr/>
          <p:nvPr/>
        </p:nvGrpSpPr>
        <p:grpSpPr>
          <a:xfrm>
            <a:off x="3360242" y="1759523"/>
            <a:ext cx="2619412" cy="2329756"/>
            <a:chOff x="2149803" y="4959477"/>
            <a:chExt cx="3852134" cy="4660726"/>
          </a:xfrm>
          <a:solidFill>
            <a:schemeClr val="bg1">
              <a:lumMod val="85000"/>
            </a:schemeClr>
          </a:solidFill>
        </p:grpSpPr>
        <p:sp>
          <p:nvSpPr>
            <p:cNvPr id="3" name="Oval 2">
              <a:extLst>
                <a:ext uri="{FF2B5EF4-FFF2-40B4-BE49-F238E27FC236}">
                  <a16:creationId xmlns:a16="http://schemas.microsoft.com/office/drawing/2014/main" id="{BCD1AD92-BA40-4B3E-8E8A-1D8D53C60C75}"/>
                </a:ext>
              </a:extLst>
            </p:cNvPr>
            <p:cNvSpPr/>
            <p:nvPr/>
          </p:nvSpPr>
          <p:spPr>
            <a:xfrm>
              <a:off x="2149803" y="5823157"/>
              <a:ext cx="3797046" cy="3797046"/>
            </a:xfrm>
            <a:prstGeom prst="ellipse">
              <a:avLst/>
            </a:prstGeom>
            <a:grpFill/>
            <a:ln>
              <a:noFill/>
            </a:ln>
            <a:effectLst>
              <a:innerShdw blurRad="685800">
                <a:prstClr val="black">
                  <a:alpha val="24000"/>
                </a:prstClr>
              </a:innerShdw>
              <a:softEdge rad="203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08" tIns="22854" rIns="45708" bIns="22854" numCol="1" spcCol="0" rtlCol="0" fromWordArt="0" anchor="ctr" anchorCtr="0" forceAA="0" compatLnSpc="1">
              <a:prstTxWarp prst="textNoShape">
                <a:avLst/>
              </a:prstTxWarp>
              <a:noAutofit/>
            </a:bodyPr>
            <a:lstStyle/>
            <a:p>
              <a:pPr algn="ctr" defTabSz="228508"/>
              <a:endParaRPr lang="en-US" sz="900" dirty="0">
                <a:solidFill>
                  <a:schemeClr val="bg1"/>
                </a:solidFill>
                <a:latin typeface="CamberW01-Light" panose="01000000000000000000" pitchFamily="2" charset="0"/>
              </a:endParaRPr>
            </a:p>
          </p:txBody>
        </p:sp>
        <p:sp>
          <p:nvSpPr>
            <p:cNvPr id="4" name="Oval 3">
              <a:extLst>
                <a:ext uri="{FF2B5EF4-FFF2-40B4-BE49-F238E27FC236}">
                  <a16:creationId xmlns:a16="http://schemas.microsoft.com/office/drawing/2014/main" id="{9C07E68B-ECAF-40F4-B818-B38E600496C6}"/>
                </a:ext>
              </a:extLst>
            </p:cNvPr>
            <p:cNvSpPr/>
            <p:nvPr/>
          </p:nvSpPr>
          <p:spPr>
            <a:xfrm>
              <a:off x="2322396" y="5357565"/>
              <a:ext cx="3451860" cy="3989639"/>
            </a:xfrm>
            <a:prstGeom prst="ellipse">
              <a:avLst/>
            </a:prstGeom>
            <a:grpFill/>
            <a:ln>
              <a:noFill/>
            </a:ln>
            <a:effectLst>
              <a:innerShdw blurRad="685800">
                <a:prstClr val="black">
                  <a:alpha val="24000"/>
                </a:prstClr>
              </a:innerShdw>
              <a:softEdge rad="203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08" tIns="22854" rIns="45708" bIns="22854" numCol="1" spcCol="0" rtlCol="0" fromWordArt="0" anchor="ctr" anchorCtr="0" forceAA="0" compatLnSpc="1">
              <a:prstTxWarp prst="textNoShape">
                <a:avLst/>
              </a:prstTxWarp>
              <a:noAutofit/>
            </a:bodyPr>
            <a:lstStyle/>
            <a:p>
              <a:pPr algn="ctr" defTabSz="228508"/>
              <a:endParaRPr lang="en-US" sz="900" dirty="0">
                <a:solidFill>
                  <a:schemeClr val="bg1"/>
                </a:solidFill>
                <a:latin typeface="CamberW01-Light" panose="01000000000000000000" pitchFamily="2" charset="0"/>
              </a:endParaRPr>
            </a:p>
          </p:txBody>
        </p:sp>
        <p:sp>
          <p:nvSpPr>
            <p:cNvPr id="5" name="Oval 4">
              <a:extLst>
                <a:ext uri="{FF2B5EF4-FFF2-40B4-BE49-F238E27FC236}">
                  <a16:creationId xmlns:a16="http://schemas.microsoft.com/office/drawing/2014/main" id="{12B3CFA4-2334-48F8-8A48-94A96FDA51B7}"/>
                </a:ext>
              </a:extLst>
            </p:cNvPr>
            <p:cNvSpPr/>
            <p:nvPr/>
          </p:nvSpPr>
          <p:spPr>
            <a:xfrm>
              <a:off x="2149803" y="4959477"/>
              <a:ext cx="3797046" cy="3797046"/>
            </a:xfrm>
            <a:prstGeom prst="ellipse">
              <a:avLst/>
            </a:prstGeom>
            <a:grpFill/>
            <a:ln>
              <a:noFill/>
            </a:ln>
            <a:effectLst>
              <a:innerShdw blurRad="1181100">
                <a:schemeClr val="accent1">
                  <a:lumMod val="75000"/>
                  <a:alpha val="5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08"/>
              <a:endParaRPr lang="en-US" sz="900" dirty="0">
                <a:solidFill>
                  <a:srgbClr val="285697"/>
                </a:solidFill>
                <a:latin typeface="CamberW01-Light" panose="01000000000000000000" pitchFamily="2" charset="0"/>
              </a:endParaRPr>
            </a:p>
          </p:txBody>
        </p:sp>
        <p:sp>
          <p:nvSpPr>
            <p:cNvPr id="7" name="TextBox 6">
              <a:extLst>
                <a:ext uri="{FF2B5EF4-FFF2-40B4-BE49-F238E27FC236}">
                  <a16:creationId xmlns:a16="http://schemas.microsoft.com/office/drawing/2014/main" id="{B8C04007-DE57-41C6-A846-4F48DB884653}"/>
                </a:ext>
              </a:extLst>
            </p:cNvPr>
            <p:cNvSpPr txBox="1"/>
            <p:nvPr/>
          </p:nvSpPr>
          <p:spPr>
            <a:xfrm>
              <a:off x="2198520" y="6059626"/>
              <a:ext cx="3803417" cy="1662427"/>
            </a:xfrm>
            <a:prstGeom prst="rect">
              <a:avLst/>
            </a:prstGeom>
            <a:noFill/>
          </p:spPr>
          <p:txBody>
            <a:bodyPr wrap="none" rtlCol="0" anchor="ctr">
              <a:spAutoFit/>
            </a:bodyPr>
            <a:lstStyle/>
            <a:p>
              <a:pPr algn="ctr"/>
              <a:r>
                <a:rPr lang="tr-TR" sz="2400" b="1" dirty="0">
                  <a:solidFill>
                    <a:srgbClr val="C00000"/>
                  </a:solidFill>
                  <a:latin typeface="Calibri" panose="020F0502020204030204" pitchFamily="34" charset="0"/>
                  <a:ea typeface="Calibri" panose="020F0502020204030204" pitchFamily="34" charset="0"/>
                  <a:cs typeface="Calibri" panose="020F0502020204030204" pitchFamily="34" charset="0"/>
                </a:rPr>
                <a:t>Liderlik, </a:t>
              </a:r>
              <a:r>
                <a:rPr lang="tr-TR" sz="2400" b="1" dirty="0" smtClean="0">
                  <a:solidFill>
                    <a:srgbClr val="C00000"/>
                  </a:solidFill>
                  <a:latin typeface="Calibri" panose="020F0502020204030204" pitchFamily="34" charset="0"/>
                  <a:ea typeface="Calibri" panose="020F0502020204030204" pitchFamily="34" charset="0"/>
                  <a:cs typeface="Calibri" panose="020F0502020204030204" pitchFamily="34" charset="0"/>
                </a:rPr>
                <a:t>Yönetişim </a:t>
              </a:r>
              <a:endParaRPr lang="tr-TR" sz="24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algn="ctr"/>
              <a:r>
                <a:rPr lang="tr-TR" sz="2400" b="1" dirty="0">
                  <a:solidFill>
                    <a:srgbClr val="C00000"/>
                  </a:solidFill>
                  <a:latin typeface="Calibri" panose="020F0502020204030204" pitchFamily="34" charset="0"/>
                  <a:ea typeface="Calibri" panose="020F0502020204030204" pitchFamily="34" charset="0"/>
                  <a:cs typeface="Calibri" panose="020F0502020204030204" pitchFamily="34" charset="0"/>
                </a:rPr>
                <a:t>ve Kalite</a:t>
              </a:r>
            </a:p>
          </p:txBody>
        </p:sp>
      </p:grpSp>
      <p:grpSp>
        <p:nvGrpSpPr>
          <p:cNvPr id="8" name="Group 7">
            <a:extLst>
              <a:ext uri="{FF2B5EF4-FFF2-40B4-BE49-F238E27FC236}">
                <a16:creationId xmlns:a16="http://schemas.microsoft.com/office/drawing/2014/main" id="{5FF96A4E-C571-4096-8B92-FC3C548F4E45}"/>
              </a:ext>
            </a:extLst>
          </p:cNvPr>
          <p:cNvGrpSpPr/>
          <p:nvPr/>
        </p:nvGrpSpPr>
        <p:grpSpPr>
          <a:xfrm>
            <a:off x="6511297" y="1759523"/>
            <a:ext cx="2819851" cy="2329756"/>
            <a:chOff x="2149803" y="4959477"/>
            <a:chExt cx="3797046" cy="4660726"/>
          </a:xfrm>
          <a:solidFill>
            <a:schemeClr val="bg1">
              <a:lumMod val="85000"/>
            </a:schemeClr>
          </a:solidFill>
        </p:grpSpPr>
        <p:sp>
          <p:nvSpPr>
            <p:cNvPr id="9" name="Oval 8">
              <a:extLst>
                <a:ext uri="{FF2B5EF4-FFF2-40B4-BE49-F238E27FC236}">
                  <a16:creationId xmlns:a16="http://schemas.microsoft.com/office/drawing/2014/main" id="{28D6CC3B-6EE6-40BD-8085-87549F4F129A}"/>
                </a:ext>
              </a:extLst>
            </p:cNvPr>
            <p:cNvSpPr/>
            <p:nvPr/>
          </p:nvSpPr>
          <p:spPr>
            <a:xfrm>
              <a:off x="2149803" y="5823157"/>
              <a:ext cx="3797046" cy="3797046"/>
            </a:xfrm>
            <a:prstGeom prst="ellipse">
              <a:avLst/>
            </a:prstGeom>
            <a:grpFill/>
            <a:ln>
              <a:noFill/>
            </a:ln>
            <a:effectLst>
              <a:innerShdw blurRad="685800">
                <a:prstClr val="black">
                  <a:alpha val="24000"/>
                </a:prstClr>
              </a:innerShdw>
              <a:softEdge rad="203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08" tIns="22854" rIns="45708" bIns="22854" numCol="1" spcCol="0" rtlCol="0" fromWordArt="0" anchor="ctr" anchorCtr="0" forceAA="0" compatLnSpc="1">
              <a:prstTxWarp prst="textNoShape">
                <a:avLst/>
              </a:prstTxWarp>
              <a:noAutofit/>
            </a:bodyPr>
            <a:lstStyle/>
            <a:p>
              <a:pPr algn="ctr" defTabSz="228508"/>
              <a:endParaRPr lang="en-US" sz="900" dirty="0">
                <a:solidFill>
                  <a:srgbClr val="002060"/>
                </a:solidFill>
                <a:latin typeface="CamberW01-Light" panose="01000000000000000000" pitchFamily="2" charset="0"/>
              </a:endParaRPr>
            </a:p>
          </p:txBody>
        </p:sp>
        <p:sp>
          <p:nvSpPr>
            <p:cNvPr id="10" name="Oval 9">
              <a:extLst>
                <a:ext uri="{FF2B5EF4-FFF2-40B4-BE49-F238E27FC236}">
                  <a16:creationId xmlns:a16="http://schemas.microsoft.com/office/drawing/2014/main" id="{6033D165-BEAB-4CB3-AC72-67621E7BB9D2}"/>
                </a:ext>
              </a:extLst>
            </p:cNvPr>
            <p:cNvSpPr/>
            <p:nvPr/>
          </p:nvSpPr>
          <p:spPr>
            <a:xfrm>
              <a:off x="2322396" y="5357565"/>
              <a:ext cx="3451860" cy="3989639"/>
            </a:xfrm>
            <a:prstGeom prst="ellipse">
              <a:avLst/>
            </a:prstGeom>
            <a:grpFill/>
            <a:ln>
              <a:noFill/>
            </a:ln>
            <a:effectLst>
              <a:innerShdw blurRad="685800">
                <a:prstClr val="black">
                  <a:alpha val="24000"/>
                </a:prstClr>
              </a:innerShdw>
              <a:softEdge rad="203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08" tIns="22854" rIns="45708" bIns="22854" numCol="1" spcCol="0" rtlCol="0" fromWordArt="0" anchor="ctr" anchorCtr="0" forceAA="0" compatLnSpc="1">
              <a:prstTxWarp prst="textNoShape">
                <a:avLst/>
              </a:prstTxWarp>
              <a:noAutofit/>
            </a:bodyPr>
            <a:lstStyle/>
            <a:p>
              <a:pPr algn="ctr" defTabSz="228508"/>
              <a:endParaRPr lang="en-US" sz="900" dirty="0">
                <a:solidFill>
                  <a:srgbClr val="002060"/>
                </a:solidFill>
                <a:latin typeface="CamberW01-Light" panose="01000000000000000000" pitchFamily="2" charset="0"/>
              </a:endParaRPr>
            </a:p>
          </p:txBody>
        </p:sp>
        <p:sp>
          <p:nvSpPr>
            <p:cNvPr id="11" name="Oval 10">
              <a:extLst>
                <a:ext uri="{FF2B5EF4-FFF2-40B4-BE49-F238E27FC236}">
                  <a16:creationId xmlns:a16="http://schemas.microsoft.com/office/drawing/2014/main" id="{9AD66D12-18AB-4650-A8E9-AD172B843E2A}"/>
                </a:ext>
              </a:extLst>
            </p:cNvPr>
            <p:cNvSpPr/>
            <p:nvPr/>
          </p:nvSpPr>
          <p:spPr>
            <a:xfrm>
              <a:off x="2149803" y="4959477"/>
              <a:ext cx="3797046" cy="3797046"/>
            </a:xfrm>
            <a:prstGeom prst="ellipse">
              <a:avLst/>
            </a:prstGeom>
            <a:grpFill/>
            <a:ln>
              <a:noFill/>
            </a:ln>
            <a:effectLst>
              <a:innerShdw blurRad="1181100">
                <a:schemeClr val="accent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08"/>
              <a:endParaRPr lang="en-US" sz="900" dirty="0">
                <a:solidFill>
                  <a:schemeClr val="tx1"/>
                </a:solidFill>
                <a:latin typeface="CamberW01-Light" panose="01000000000000000000" pitchFamily="2" charset="0"/>
              </a:endParaRPr>
            </a:p>
          </p:txBody>
        </p:sp>
        <p:sp>
          <p:nvSpPr>
            <p:cNvPr id="13" name="TextBox 12">
              <a:extLst>
                <a:ext uri="{FF2B5EF4-FFF2-40B4-BE49-F238E27FC236}">
                  <a16:creationId xmlns:a16="http://schemas.microsoft.com/office/drawing/2014/main" id="{D768C1C0-2FDD-4A12-8478-BE4B8E7A6C98}"/>
                </a:ext>
              </a:extLst>
            </p:cNvPr>
            <p:cNvSpPr txBox="1"/>
            <p:nvPr/>
          </p:nvSpPr>
          <p:spPr>
            <a:xfrm>
              <a:off x="3088433" y="5990748"/>
              <a:ext cx="1919779" cy="1662427"/>
            </a:xfrm>
            <a:prstGeom prst="rect">
              <a:avLst/>
            </a:prstGeom>
            <a:noFill/>
          </p:spPr>
          <p:txBody>
            <a:bodyPr wrap="none" rtlCol="0" anchor="ctr">
              <a:spAutoFit/>
            </a:bodyPr>
            <a:lstStyle/>
            <a:p>
              <a:pPr algn="ctr" defTabSz="228508"/>
              <a:r>
                <a:rPr lang="en-US" sz="2400" b="1" dirty="0" err="1">
                  <a:solidFill>
                    <a:srgbClr val="C00000"/>
                  </a:solidFill>
                  <a:latin typeface="Calibri" panose="020F0502020204030204" pitchFamily="34" charset="0"/>
                  <a:ea typeface="Calibri" panose="020F0502020204030204" pitchFamily="34" charset="0"/>
                  <a:cs typeface="Calibri" panose="020F0502020204030204" pitchFamily="34" charset="0"/>
                </a:rPr>
                <a:t>Eğitim</a:t>
              </a:r>
              <a:r>
                <a:rPr lang="en-US" sz="24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rgbClr val="C00000"/>
                  </a:solidFill>
                  <a:latin typeface="Calibri" panose="020F0502020204030204" pitchFamily="34" charset="0"/>
                  <a:ea typeface="Calibri" panose="020F0502020204030204" pitchFamily="34" charset="0"/>
                  <a:cs typeface="Calibri" panose="020F0502020204030204" pitchFamily="34" charset="0"/>
                </a:rPr>
                <a:t>ve</a:t>
              </a:r>
              <a:r>
                <a:rPr lang="en-US" sz="24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p>
            <a:p>
              <a:pPr algn="ctr" defTabSz="228508"/>
              <a:r>
                <a:rPr lang="en-US" sz="2400" b="1" dirty="0" err="1">
                  <a:solidFill>
                    <a:srgbClr val="C00000"/>
                  </a:solidFill>
                  <a:latin typeface="Calibri" panose="020F0502020204030204" pitchFamily="34" charset="0"/>
                  <a:ea typeface="Calibri" panose="020F0502020204030204" pitchFamily="34" charset="0"/>
                  <a:cs typeface="Calibri" panose="020F0502020204030204" pitchFamily="34" charset="0"/>
                </a:rPr>
                <a:t>Öğretim</a:t>
              </a:r>
              <a:endParaRPr lang="en-US" sz="24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27" name="TextBox 26">
            <a:extLst>
              <a:ext uri="{FF2B5EF4-FFF2-40B4-BE49-F238E27FC236}">
                <a16:creationId xmlns:a16="http://schemas.microsoft.com/office/drawing/2014/main" id="{531DC38C-E9B7-4582-8B3B-84908F1B6F47}"/>
              </a:ext>
            </a:extLst>
          </p:cNvPr>
          <p:cNvSpPr txBox="1"/>
          <p:nvPr/>
        </p:nvSpPr>
        <p:spPr>
          <a:xfrm>
            <a:off x="968593" y="4268425"/>
            <a:ext cx="2401265" cy="1600438"/>
          </a:xfrm>
          <a:prstGeom prst="rect">
            <a:avLst/>
          </a:prstGeom>
          <a:noFill/>
          <a:ln>
            <a:noFill/>
          </a:ln>
        </p:spPr>
        <p:txBody>
          <a:bodyPr wrap="square" rtlCol="0">
            <a:spAutoFit/>
          </a:bodyPr>
          <a:lstStyle/>
          <a:p>
            <a:pPr marL="228554" indent="-228554" defTabSz="228508">
              <a:buFont typeface="+mj-lt"/>
              <a:buAutoNum type="arabicPeriod"/>
            </a:pPr>
            <a:r>
              <a:rPr lang="en-US" sz="1400" b="1" dirty="0" err="1">
                <a:latin typeface="CamberW04-Regular" pitchFamily="2" charset="0"/>
              </a:rPr>
              <a:t>Toplumsal</a:t>
            </a:r>
            <a:r>
              <a:rPr lang="en-US" sz="1400" b="1" dirty="0">
                <a:latin typeface="CamberW04-Regular" pitchFamily="2" charset="0"/>
              </a:rPr>
              <a:t> </a:t>
            </a:r>
            <a:r>
              <a:rPr lang="en-US" sz="1400" b="1" dirty="0" err="1">
                <a:latin typeface="CamberW04-Regular" pitchFamily="2" charset="0"/>
              </a:rPr>
              <a:t>Katkı</a:t>
            </a:r>
            <a:r>
              <a:rPr lang="en-US" sz="1400" b="1" dirty="0">
                <a:latin typeface="CamberW04-Regular" pitchFamily="2" charset="0"/>
              </a:rPr>
              <a:t> </a:t>
            </a:r>
            <a:r>
              <a:rPr lang="en-US" sz="1400" b="1" dirty="0" err="1">
                <a:latin typeface="CamberW04-Regular" pitchFamily="2" charset="0"/>
              </a:rPr>
              <a:t>Süreçlerinin</a:t>
            </a:r>
            <a:r>
              <a:rPr lang="en-US" sz="1400" b="1" dirty="0">
                <a:latin typeface="CamberW04-Regular" pitchFamily="2" charset="0"/>
              </a:rPr>
              <a:t> </a:t>
            </a:r>
            <a:r>
              <a:rPr lang="en-US" sz="1400" b="1" dirty="0" err="1">
                <a:latin typeface="CamberW04-Regular" pitchFamily="2" charset="0"/>
              </a:rPr>
              <a:t>Yönetimi</a:t>
            </a:r>
            <a:r>
              <a:rPr lang="en-US" sz="1400" b="1" dirty="0">
                <a:latin typeface="CamberW04-Regular" pitchFamily="2" charset="0"/>
              </a:rPr>
              <a:t> </a:t>
            </a:r>
            <a:r>
              <a:rPr lang="en-US" sz="1400" b="1" dirty="0" err="1">
                <a:latin typeface="CamberW04-Regular" pitchFamily="2" charset="0"/>
              </a:rPr>
              <a:t>ve</a:t>
            </a:r>
            <a:r>
              <a:rPr lang="en-US" sz="1400" b="1" dirty="0">
                <a:latin typeface="CamberW04-Regular" pitchFamily="2" charset="0"/>
              </a:rPr>
              <a:t> </a:t>
            </a:r>
            <a:r>
              <a:rPr lang="en-US" sz="1400" b="1" dirty="0" err="1">
                <a:latin typeface="CamberW04-Regular" pitchFamily="2" charset="0"/>
              </a:rPr>
              <a:t>Toplumsal</a:t>
            </a:r>
            <a:r>
              <a:rPr lang="en-US" sz="1400" b="1" dirty="0">
                <a:latin typeface="CamberW04-Regular" pitchFamily="2" charset="0"/>
              </a:rPr>
              <a:t> </a:t>
            </a:r>
            <a:r>
              <a:rPr lang="en-US" sz="1400" b="1" dirty="0" err="1">
                <a:latin typeface="CamberW04-Regular" pitchFamily="2" charset="0"/>
              </a:rPr>
              <a:t>Katkı</a:t>
            </a:r>
            <a:r>
              <a:rPr lang="en-US" sz="1400" b="1" dirty="0">
                <a:latin typeface="CamberW04-Regular" pitchFamily="2" charset="0"/>
              </a:rPr>
              <a:t> </a:t>
            </a:r>
            <a:r>
              <a:rPr lang="en-US" sz="1400" b="1" dirty="0" err="1">
                <a:latin typeface="CamberW04-Regular" pitchFamily="2" charset="0"/>
              </a:rPr>
              <a:t>Kaynakları</a:t>
            </a:r>
            <a:endParaRPr lang="en-US" sz="1400" b="1" dirty="0">
              <a:latin typeface="CamberW04-Regular" pitchFamily="2" charset="0"/>
            </a:endParaRPr>
          </a:p>
          <a:p>
            <a:pPr marL="228554" indent="-228554" defTabSz="228508">
              <a:buFont typeface="+mj-lt"/>
              <a:buAutoNum type="arabicPeriod"/>
            </a:pPr>
            <a:r>
              <a:rPr lang="en-US" sz="1400" b="1" dirty="0" err="1">
                <a:latin typeface="CamberW04-Regular" pitchFamily="2" charset="0"/>
              </a:rPr>
              <a:t>Toplumsal</a:t>
            </a:r>
            <a:r>
              <a:rPr lang="en-US" sz="1400" b="1" dirty="0">
                <a:latin typeface="CamberW04-Regular" pitchFamily="2" charset="0"/>
              </a:rPr>
              <a:t> </a:t>
            </a:r>
            <a:r>
              <a:rPr lang="en-US" sz="1400" b="1" dirty="0" err="1">
                <a:latin typeface="CamberW04-Regular" pitchFamily="2" charset="0"/>
              </a:rPr>
              <a:t>Katkı</a:t>
            </a:r>
            <a:r>
              <a:rPr lang="en-US" sz="1400" b="1" dirty="0">
                <a:latin typeface="CamberW04-Regular" pitchFamily="2" charset="0"/>
              </a:rPr>
              <a:t> </a:t>
            </a:r>
            <a:r>
              <a:rPr lang="en-US" sz="1400" b="1" dirty="0" err="1">
                <a:latin typeface="CamberW04-Regular" pitchFamily="2" charset="0"/>
              </a:rPr>
              <a:t>Performansı</a:t>
            </a:r>
            <a:endParaRPr lang="en-US" sz="1400" b="1" dirty="0">
              <a:latin typeface="CamberW04-Regular" pitchFamily="2" charset="0"/>
            </a:endParaRPr>
          </a:p>
          <a:p>
            <a:pPr defTabSz="228508"/>
            <a:endParaRPr lang="en-US" sz="1400" b="1" dirty="0">
              <a:latin typeface="CamberW01-Light" panose="01000000000000000000" pitchFamily="2" charset="0"/>
            </a:endParaRPr>
          </a:p>
        </p:txBody>
      </p:sp>
      <p:sp>
        <p:nvSpPr>
          <p:cNvPr id="28" name="TextBox 27">
            <a:extLst>
              <a:ext uri="{FF2B5EF4-FFF2-40B4-BE49-F238E27FC236}">
                <a16:creationId xmlns:a16="http://schemas.microsoft.com/office/drawing/2014/main" id="{F7ECC9ED-42BA-4B3E-8D23-EC69EC9684D6}"/>
              </a:ext>
            </a:extLst>
          </p:cNvPr>
          <p:cNvSpPr txBox="1"/>
          <p:nvPr/>
        </p:nvSpPr>
        <p:spPr>
          <a:xfrm>
            <a:off x="9425363" y="4268425"/>
            <a:ext cx="2667117" cy="1600438"/>
          </a:xfrm>
          <a:prstGeom prst="rect">
            <a:avLst/>
          </a:prstGeom>
          <a:noFill/>
          <a:ln>
            <a:noFill/>
          </a:ln>
        </p:spPr>
        <p:txBody>
          <a:bodyPr wrap="square" rtlCol="0">
            <a:spAutoFit/>
          </a:bodyPr>
          <a:lstStyle/>
          <a:p>
            <a:pPr marL="228554" indent="-228554" defTabSz="228508">
              <a:buFont typeface="+mj-lt"/>
              <a:buAutoNum type="arabicPeriod"/>
            </a:pPr>
            <a:r>
              <a:rPr lang="en-US" sz="1400" b="1" dirty="0" err="1">
                <a:latin typeface="CamberW04-Regular" pitchFamily="2" charset="0"/>
              </a:rPr>
              <a:t>Araştırma</a:t>
            </a:r>
            <a:r>
              <a:rPr lang="en-US" sz="1400" b="1" dirty="0">
                <a:latin typeface="CamberW04-Regular" pitchFamily="2" charset="0"/>
              </a:rPr>
              <a:t> </a:t>
            </a:r>
            <a:r>
              <a:rPr lang="en-US" sz="1400" b="1" dirty="0" err="1">
                <a:latin typeface="CamberW04-Regular" pitchFamily="2" charset="0"/>
              </a:rPr>
              <a:t>Süreçlerinin</a:t>
            </a:r>
            <a:r>
              <a:rPr lang="en-US" sz="1400" b="1" dirty="0">
                <a:latin typeface="CamberW04-Regular" pitchFamily="2" charset="0"/>
              </a:rPr>
              <a:t> </a:t>
            </a:r>
            <a:r>
              <a:rPr lang="en-US" sz="1400" b="1" dirty="0" err="1">
                <a:latin typeface="CamberW04-Regular" pitchFamily="2" charset="0"/>
              </a:rPr>
              <a:t>Yönetimi</a:t>
            </a:r>
            <a:r>
              <a:rPr lang="en-US" sz="1400" b="1" dirty="0">
                <a:latin typeface="CamberW04-Regular" pitchFamily="2" charset="0"/>
              </a:rPr>
              <a:t> </a:t>
            </a:r>
            <a:r>
              <a:rPr lang="en-US" sz="1400" b="1" dirty="0" err="1">
                <a:latin typeface="CamberW04-Regular" pitchFamily="2" charset="0"/>
              </a:rPr>
              <a:t>ve</a:t>
            </a:r>
            <a:r>
              <a:rPr lang="en-US" sz="1400" b="1" dirty="0">
                <a:latin typeface="CamberW04-Regular" pitchFamily="2" charset="0"/>
              </a:rPr>
              <a:t> </a:t>
            </a:r>
            <a:r>
              <a:rPr lang="en-US" sz="1400" b="1" dirty="0" err="1">
                <a:latin typeface="CamberW04-Regular" pitchFamily="2" charset="0"/>
              </a:rPr>
              <a:t>Araştırma</a:t>
            </a:r>
            <a:r>
              <a:rPr lang="en-US" sz="1400" b="1" dirty="0">
                <a:latin typeface="CamberW04-Regular" pitchFamily="2" charset="0"/>
              </a:rPr>
              <a:t> </a:t>
            </a:r>
            <a:r>
              <a:rPr lang="en-US" sz="1400" b="1" dirty="0" err="1">
                <a:latin typeface="CamberW04-Regular" pitchFamily="2" charset="0"/>
              </a:rPr>
              <a:t>Kaynakları</a:t>
            </a:r>
            <a:endParaRPr lang="en-US" sz="1400" b="1" dirty="0">
              <a:latin typeface="CamberW04-Regular" pitchFamily="2" charset="0"/>
            </a:endParaRPr>
          </a:p>
          <a:p>
            <a:pPr marL="228554" indent="-228554" defTabSz="228508">
              <a:buFont typeface="+mj-lt"/>
              <a:buAutoNum type="arabicPeriod"/>
            </a:pPr>
            <a:r>
              <a:rPr lang="en-US" sz="1400" b="1" dirty="0" err="1">
                <a:latin typeface="CamberW04-Regular" pitchFamily="2" charset="0"/>
              </a:rPr>
              <a:t>Araştırma</a:t>
            </a:r>
            <a:r>
              <a:rPr lang="en-US" sz="1400" b="1" dirty="0">
                <a:latin typeface="CamberW04-Regular" pitchFamily="2" charset="0"/>
              </a:rPr>
              <a:t> </a:t>
            </a:r>
            <a:r>
              <a:rPr lang="en-US" sz="1400" b="1" dirty="0" err="1">
                <a:latin typeface="CamberW04-Regular" pitchFamily="2" charset="0"/>
              </a:rPr>
              <a:t>Yetkinliği</a:t>
            </a:r>
            <a:r>
              <a:rPr lang="en-US" sz="1400" b="1" dirty="0">
                <a:latin typeface="CamberW04-Regular" pitchFamily="2" charset="0"/>
              </a:rPr>
              <a:t>, </a:t>
            </a:r>
            <a:r>
              <a:rPr lang="en-US" sz="1400" b="1" dirty="0" err="1">
                <a:latin typeface="CamberW04-Regular" pitchFamily="2" charset="0"/>
              </a:rPr>
              <a:t>İş</a:t>
            </a:r>
            <a:r>
              <a:rPr lang="en-US" sz="1400" b="1" dirty="0">
                <a:latin typeface="CamberW04-Regular" pitchFamily="2" charset="0"/>
              </a:rPr>
              <a:t> </a:t>
            </a:r>
            <a:r>
              <a:rPr lang="en-US" sz="1400" b="1" dirty="0" err="1">
                <a:latin typeface="CamberW04-Regular" pitchFamily="2" charset="0"/>
              </a:rPr>
              <a:t>Birlikleri</a:t>
            </a:r>
            <a:r>
              <a:rPr lang="en-US" sz="1400" b="1" dirty="0">
                <a:latin typeface="CamberW04-Regular" pitchFamily="2" charset="0"/>
              </a:rPr>
              <a:t> </a:t>
            </a:r>
            <a:r>
              <a:rPr lang="en-US" sz="1400" b="1" dirty="0" err="1">
                <a:latin typeface="CamberW04-Regular" pitchFamily="2" charset="0"/>
              </a:rPr>
              <a:t>ve</a:t>
            </a:r>
            <a:r>
              <a:rPr lang="en-US" sz="1400" b="1" dirty="0">
                <a:latin typeface="CamberW04-Regular" pitchFamily="2" charset="0"/>
              </a:rPr>
              <a:t> </a:t>
            </a:r>
            <a:r>
              <a:rPr lang="en-US" sz="1400" b="1" dirty="0" err="1">
                <a:latin typeface="CamberW04-Regular" pitchFamily="2" charset="0"/>
              </a:rPr>
              <a:t>Destekler</a:t>
            </a:r>
            <a:endParaRPr lang="en-US" sz="1400" b="1" dirty="0">
              <a:latin typeface="CamberW04-Regular" pitchFamily="2" charset="0"/>
            </a:endParaRPr>
          </a:p>
          <a:p>
            <a:pPr marL="228554" indent="-228554" defTabSz="228508">
              <a:buFont typeface="+mj-lt"/>
              <a:buAutoNum type="arabicPeriod"/>
            </a:pPr>
            <a:r>
              <a:rPr lang="en-US" sz="1400" b="1" dirty="0" err="1">
                <a:latin typeface="CamberW04-Regular" pitchFamily="2" charset="0"/>
              </a:rPr>
              <a:t>Araştırma</a:t>
            </a:r>
            <a:r>
              <a:rPr lang="en-US" sz="1400" b="1" dirty="0">
                <a:latin typeface="CamberW04-Regular" pitchFamily="2" charset="0"/>
              </a:rPr>
              <a:t> </a:t>
            </a:r>
            <a:r>
              <a:rPr lang="en-US" sz="1400" b="1" dirty="0" err="1">
                <a:latin typeface="CamberW04-Regular" pitchFamily="2" charset="0"/>
              </a:rPr>
              <a:t>Performansı</a:t>
            </a:r>
            <a:endParaRPr lang="en-US" sz="1400" b="1" dirty="0">
              <a:latin typeface="CamberW04-Regular" pitchFamily="2" charset="0"/>
            </a:endParaRPr>
          </a:p>
          <a:p>
            <a:pPr defTabSz="228508"/>
            <a:endParaRPr lang="en-US" sz="1400" b="1" dirty="0">
              <a:latin typeface="CamberW01-Light" panose="01000000000000000000" pitchFamily="2" charset="0"/>
            </a:endParaRPr>
          </a:p>
        </p:txBody>
      </p:sp>
      <p:sp>
        <p:nvSpPr>
          <p:cNvPr id="29" name="TextBox 28">
            <a:extLst>
              <a:ext uri="{FF2B5EF4-FFF2-40B4-BE49-F238E27FC236}">
                <a16:creationId xmlns:a16="http://schemas.microsoft.com/office/drawing/2014/main" id="{1E74E9FF-7E0C-4CD7-985C-58A771DC2F96}"/>
              </a:ext>
            </a:extLst>
          </p:cNvPr>
          <p:cNvSpPr txBox="1"/>
          <p:nvPr/>
        </p:nvSpPr>
        <p:spPr>
          <a:xfrm>
            <a:off x="1099195" y="1924722"/>
            <a:ext cx="2257194" cy="1600438"/>
          </a:xfrm>
          <a:prstGeom prst="rect">
            <a:avLst/>
          </a:prstGeom>
          <a:noFill/>
          <a:ln>
            <a:noFill/>
          </a:ln>
        </p:spPr>
        <p:txBody>
          <a:bodyPr wrap="square" rtlCol="0">
            <a:spAutoFit/>
          </a:bodyPr>
          <a:lstStyle/>
          <a:p>
            <a:pPr marL="228554" indent="-228554" defTabSz="228508">
              <a:buFont typeface="+mj-lt"/>
              <a:buAutoNum type="arabicPeriod"/>
            </a:pPr>
            <a:r>
              <a:rPr lang="en-US" sz="1400" b="1" dirty="0" err="1">
                <a:latin typeface="CamberW04-Regular" pitchFamily="2" charset="0"/>
              </a:rPr>
              <a:t>Liderlik</a:t>
            </a:r>
            <a:r>
              <a:rPr lang="en-US" sz="1400" b="1" dirty="0">
                <a:latin typeface="CamberW04-Regular" pitchFamily="2" charset="0"/>
              </a:rPr>
              <a:t> </a:t>
            </a:r>
            <a:r>
              <a:rPr lang="en-US" sz="1400" b="1" dirty="0" err="1">
                <a:latin typeface="CamberW04-Regular" pitchFamily="2" charset="0"/>
              </a:rPr>
              <a:t>ve</a:t>
            </a:r>
            <a:r>
              <a:rPr lang="en-US" sz="1400" b="1" dirty="0">
                <a:latin typeface="CamberW04-Regular" pitchFamily="2" charset="0"/>
              </a:rPr>
              <a:t> </a:t>
            </a:r>
            <a:r>
              <a:rPr lang="en-US" sz="1400" b="1" dirty="0" err="1">
                <a:latin typeface="CamberW04-Regular" pitchFamily="2" charset="0"/>
              </a:rPr>
              <a:t>Kalite</a:t>
            </a:r>
            <a:endParaRPr lang="en-US" sz="1400" b="1" dirty="0">
              <a:latin typeface="CamberW04-Regular" pitchFamily="2" charset="0"/>
            </a:endParaRPr>
          </a:p>
          <a:p>
            <a:pPr marL="228554" indent="-228554" defTabSz="228508">
              <a:buFont typeface="+mj-lt"/>
              <a:buAutoNum type="arabicPeriod"/>
            </a:pPr>
            <a:r>
              <a:rPr lang="en-US" sz="1400" b="1" dirty="0" err="1">
                <a:latin typeface="CamberW04-Regular" pitchFamily="2" charset="0"/>
              </a:rPr>
              <a:t>Misyon</a:t>
            </a:r>
            <a:r>
              <a:rPr lang="en-US" sz="1400" b="1" dirty="0">
                <a:latin typeface="CamberW04-Regular" pitchFamily="2" charset="0"/>
              </a:rPr>
              <a:t> </a:t>
            </a:r>
            <a:r>
              <a:rPr lang="en-US" sz="1400" b="1" dirty="0" err="1">
                <a:latin typeface="CamberW04-Regular" pitchFamily="2" charset="0"/>
              </a:rPr>
              <a:t>ve</a:t>
            </a:r>
            <a:r>
              <a:rPr lang="en-US" sz="1400" b="1" dirty="0">
                <a:latin typeface="CamberW04-Regular" pitchFamily="2" charset="0"/>
              </a:rPr>
              <a:t> </a:t>
            </a:r>
            <a:r>
              <a:rPr lang="en-US" sz="1400" b="1" dirty="0" err="1">
                <a:latin typeface="CamberW04-Regular" pitchFamily="2" charset="0"/>
              </a:rPr>
              <a:t>Stratejik</a:t>
            </a:r>
            <a:r>
              <a:rPr lang="en-US" sz="1400" b="1" dirty="0">
                <a:latin typeface="CamberW04-Regular" pitchFamily="2" charset="0"/>
              </a:rPr>
              <a:t> </a:t>
            </a:r>
            <a:r>
              <a:rPr lang="en-US" sz="1400" b="1" dirty="0" err="1">
                <a:latin typeface="CamberW04-Regular" pitchFamily="2" charset="0"/>
              </a:rPr>
              <a:t>Amaçlar</a:t>
            </a:r>
            <a:endParaRPr lang="en-US" sz="1400" b="1" dirty="0">
              <a:latin typeface="CamberW04-Regular" pitchFamily="2" charset="0"/>
            </a:endParaRPr>
          </a:p>
          <a:p>
            <a:pPr marL="228554" indent="-228554" defTabSz="228508">
              <a:buFont typeface="+mj-lt"/>
              <a:buAutoNum type="arabicPeriod"/>
            </a:pPr>
            <a:r>
              <a:rPr lang="en-US" sz="1400" b="1" dirty="0" err="1">
                <a:latin typeface="CamberW04-Regular" pitchFamily="2" charset="0"/>
              </a:rPr>
              <a:t>Yönetim</a:t>
            </a:r>
            <a:r>
              <a:rPr lang="en-US" sz="1400" b="1" dirty="0">
                <a:latin typeface="CamberW04-Regular" pitchFamily="2" charset="0"/>
              </a:rPr>
              <a:t> </a:t>
            </a:r>
            <a:r>
              <a:rPr lang="en-US" sz="1400" b="1" dirty="0" err="1">
                <a:latin typeface="CamberW04-Regular" pitchFamily="2" charset="0"/>
              </a:rPr>
              <a:t>Sistemleri</a:t>
            </a:r>
            <a:endParaRPr lang="en-US" sz="1400" b="1" dirty="0">
              <a:latin typeface="CamberW04-Regular" pitchFamily="2" charset="0"/>
            </a:endParaRPr>
          </a:p>
          <a:p>
            <a:pPr marL="228554" indent="-228554" defTabSz="228508">
              <a:buFont typeface="+mj-lt"/>
              <a:buAutoNum type="arabicPeriod"/>
            </a:pPr>
            <a:r>
              <a:rPr lang="en-US" sz="1400" b="1" dirty="0" err="1">
                <a:latin typeface="CamberW04-Regular" pitchFamily="2" charset="0"/>
              </a:rPr>
              <a:t>Paydaş</a:t>
            </a:r>
            <a:r>
              <a:rPr lang="en-US" sz="1400" b="1" dirty="0">
                <a:latin typeface="CamberW04-Regular" pitchFamily="2" charset="0"/>
              </a:rPr>
              <a:t> </a:t>
            </a:r>
            <a:r>
              <a:rPr lang="en-US" sz="1400" b="1" dirty="0" err="1">
                <a:latin typeface="CamberW04-Regular" pitchFamily="2" charset="0"/>
              </a:rPr>
              <a:t>Katılımı</a:t>
            </a:r>
            <a:endParaRPr lang="en-US" sz="1400" b="1" dirty="0">
              <a:latin typeface="CamberW04-Regular" pitchFamily="2" charset="0"/>
            </a:endParaRPr>
          </a:p>
          <a:p>
            <a:pPr marL="228554" indent="-228554" defTabSz="228508">
              <a:buFont typeface="+mj-lt"/>
              <a:buAutoNum type="arabicPeriod"/>
            </a:pPr>
            <a:r>
              <a:rPr lang="en-US" sz="1400" b="1" dirty="0">
                <a:latin typeface="CamberW04-Regular" pitchFamily="2" charset="0"/>
              </a:rPr>
              <a:t>Uluslararasılaşma</a:t>
            </a:r>
          </a:p>
          <a:p>
            <a:pPr defTabSz="228508"/>
            <a:endParaRPr lang="en-US" sz="1400" b="1" dirty="0">
              <a:latin typeface="CamberW04-Regular" pitchFamily="2" charset="0"/>
            </a:endParaRPr>
          </a:p>
        </p:txBody>
      </p:sp>
      <p:sp>
        <p:nvSpPr>
          <p:cNvPr id="30" name="TextBox 29">
            <a:extLst>
              <a:ext uri="{FF2B5EF4-FFF2-40B4-BE49-F238E27FC236}">
                <a16:creationId xmlns:a16="http://schemas.microsoft.com/office/drawing/2014/main" id="{CF7F3B41-7085-45E2-B06A-B4708B9F06DF}"/>
              </a:ext>
            </a:extLst>
          </p:cNvPr>
          <p:cNvSpPr txBox="1"/>
          <p:nvPr/>
        </p:nvSpPr>
        <p:spPr>
          <a:xfrm>
            <a:off x="9338851" y="1917718"/>
            <a:ext cx="2305746" cy="2031325"/>
          </a:xfrm>
          <a:prstGeom prst="rect">
            <a:avLst/>
          </a:prstGeom>
          <a:noFill/>
          <a:ln>
            <a:noFill/>
          </a:ln>
        </p:spPr>
        <p:txBody>
          <a:bodyPr wrap="square" rtlCol="0">
            <a:spAutoFit/>
          </a:bodyPr>
          <a:lstStyle/>
          <a:p>
            <a:pPr marL="228554" indent="-228554" defTabSz="228508">
              <a:buFont typeface="+mj-lt"/>
              <a:buAutoNum type="arabicPeriod"/>
            </a:pPr>
            <a:r>
              <a:rPr lang="en-US" sz="1400" b="1" dirty="0">
                <a:latin typeface="CamberW04-Regular" pitchFamily="2" charset="0"/>
              </a:rPr>
              <a:t>Program </a:t>
            </a:r>
            <a:r>
              <a:rPr lang="en-US" sz="1400" b="1" dirty="0" err="1">
                <a:latin typeface="CamberW04-Regular" pitchFamily="2" charset="0"/>
              </a:rPr>
              <a:t>Tasarımı</a:t>
            </a:r>
            <a:r>
              <a:rPr lang="en-US" sz="1400" b="1" dirty="0">
                <a:latin typeface="CamberW04-Regular" pitchFamily="2" charset="0"/>
              </a:rPr>
              <a:t>, </a:t>
            </a:r>
            <a:r>
              <a:rPr lang="en-US" sz="1400" b="1" dirty="0" err="1">
                <a:latin typeface="CamberW04-Regular" pitchFamily="2" charset="0"/>
              </a:rPr>
              <a:t>Değerlendirimesi</a:t>
            </a:r>
            <a:r>
              <a:rPr lang="en-US" sz="1400" b="1" dirty="0">
                <a:latin typeface="CamberW04-Regular" pitchFamily="2" charset="0"/>
              </a:rPr>
              <a:t> </a:t>
            </a:r>
            <a:r>
              <a:rPr lang="en-US" sz="1400" b="1" dirty="0" err="1">
                <a:latin typeface="CamberW04-Regular" pitchFamily="2" charset="0"/>
              </a:rPr>
              <a:t>ve</a:t>
            </a:r>
            <a:r>
              <a:rPr lang="en-US" sz="1400" b="1" dirty="0">
                <a:latin typeface="CamberW04-Regular" pitchFamily="2" charset="0"/>
              </a:rPr>
              <a:t> </a:t>
            </a:r>
            <a:r>
              <a:rPr lang="en-US" sz="1400" b="1" dirty="0" err="1">
                <a:latin typeface="CamberW04-Regular" pitchFamily="2" charset="0"/>
              </a:rPr>
              <a:t>Güncellenmesi</a:t>
            </a:r>
            <a:endParaRPr lang="en-US" sz="1400" b="1" dirty="0">
              <a:latin typeface="CamberW04-Regular" pitchFamily="2" charset="0"/>
            </a:endParaRPr>
          </a:p>
          <a:p>
            <a:pPr marL="228554" indent="-228554" defTabSz="228508">
              <a:buFont typeface="+mj-lt"/>
              <a:buAutoNum type="arabicPeriod"/>
            </a:pPr>
            <a:r>
              <a:rPr lang="en-US" sz="1400" b="1" dirty="0" err="1">
                <a:latin typeface="CamberW04-Regular" pitchFamily="2" charset="0"/>
              </a:rPr>
              <a:t>Programların</a:t>
            </a:r>
            <a:r>
              <a:rPr lang="en-US" sz="1400" b="1" dirty="0">
                <a:latin typeface="CamberW04-Regular" pitchFamily="2" charset="0"/>
              </a:rPr>
              <a:t> </a:t>
            </a:r>
            <a:r>
              <a:rPr lang="en-US" sz="1400" b="1" dirty="0" err="1">
                <a:latin typeface="CamberW04-Regular" pitchFamily="2" charset="0"/>
              </a:rPr>
              <a:t>Yürütülmesi</a:t>
            </a:r>
            <a:endParaRPr lang="en-US" sz="1400" b="1" dirty="0">
              <a:latin typeface="CamberW04-Regular" pitchFamily="2" charset="0"/>
            </a:endParaRPr>
          </a:p>
          <a:p>
            <a:pPr marL="228554" indent="-228554" defTabSz="228508">
              <a:buFont typeface="+mj-lt"/>
              <a:buAutoNum type="arabicPeriod"/>
            </a:pPr>
            <a:r>
              <a:rPr lang="en-US" sz="1400" b="1" dirty="0" err="1">
                <a:latin typeface="CamberW04-Regular" pitchFamily="2" charset="0"/>
              </a:rPr>
              <a:t>Öğrenme</a:t>
            </a:r>
            <a:r>
              <a:rPr lang="en-US" sz="1400" b="1" dirty="0">
                <a:latin typeface="CamberW04-Regular" pitchFamily="2" charset="0"/>
              </a:rPr>
              <a:t> </a:t>
            </a:r>
            <a:r>
              <a:rPr lang="en-US" sz="1400" b="1" dirty="0" err="1">
                <a:latin typeface="CamberW04-Regular" pitchFamily="2" charset="0"/>
              </a:rPr>
              <a:t>Kaynakları</a:t>
            </a:r>
            <a:r>
              <a:rPr lang="en-US" sz="1400" b="1" dirty="0">
                <a:latin typeface="CamberW04-Regular" pitchFamily="2" charset="0"/>
              </a:rPr>
              <a:t> </a:t>
            </a:r>
            <a:r>
              <a:rPr lang="en-US" sz="1400" b="1" dirty="0" err="1">
                <a:latin typeface="CamberW04-Regular" pitchFamily="2" charset="0"/>
              </a:rPr>
              <a:t>ve</a:t>
            </a:r>
            <a:r>
              <a:rPr lang="en-US" sz="1400" b="1" dirty="0">
                <a:latin typeface="CamberW04-Regular" pitchFamily="2" charset="0"/>
              </a:rPr>
              <a:t> </a:t>
            </a:r>
            <a:r>
              <a:rPr lang="en-US" sz="1400" b="1" dirty="0" err="1">
                <a:latin typeface="CamberW04-Regular" pitchFamily="2" charset="0"/>
              </a:rPr>
              <a:t>Akademik</a:t>
            </a:r>
            <a:r>
              <a:rPr lang="en-US" sz="1400" b="1" dirty="0">
                <a:latin typeface="CamberW04-Regular" pitchFamily="2" charset="0"/>
              </a:rPr>
              <a:t> </a:t>
            </a:r>
            <a:r>
              <a:rPr lang="en-US" sz="1400" b="1" dirty="0" err="1">
                <a:latin typeface="CamberW04-Regular" pitchFamily="2" charset="0"/>
              </a:rPr>
              <a:t>Destek</a:t>
            </a:r>
            <a:r>
              <a:rPr lang="en-US" sz="1400" b="1" dirty="0">
                <a:latin typeface="CamberW04-Regular" pitchFamily="2" charset="0"/>
              </a:rPr>
              <a:t> </a:t>
            </a:r>
            <a:r>
              <a:rPr lang="en-US" sz="1400" b="1" dirty="0" err="1">
                <a:latin typeface="CamberW04-Regular" pitchFamily="2" charset="0"/>
              </a:rPr>
              <a:t>Hizmetleri</a:t>
            </a:r>
            <a:endParaRPr lang="en-US" sz="1400" b="1" dirty="0">
              <a:latin typeface="CamberW04-Regular" pitchFamily="2" charset="0"/>
            </a:endParaRPr>
          </a:p>
          <a:p>
            <a:pPr marL="228554" indent="-228554" defTabSz="228508">
              <a:buFont typeface="+mj-lt"/>
              <a:buAutoNum type="arabicPeriod"/>
            </a:pPr>
            <a:r>
              <a:rPr lang="en-US" sz="1400" b="1" dirty="0" err="1">
                <a:latin typeface="CamberW04-Regular" pitchFamily="2" charset="0"/>
              </a:rPr>
              <a:t>Öğretim</a:t>
            </a:r>
            <a:r>
              <a:rPr lang="en-US" sz="1400" b="1" dirty="0">
                <a:latin typeface="CamberW04-Regular" pitchFamily="2" charset="0"/>
              </a:rPr>
              <a:t> </a:t>
            </a:r>
            <a:r>
              <a:rPr lang="en-US" sz="1400" b="1" dirty="0" err="1">
                <a:latin typeface="CamberW04-Regular" pitchFamily="2" charset="0"/>
              </a:rPr>
              <a:t>Kadrosu</a:t>
            </a:r>
            <a:endParaRPr lang="en-US" sz="1400" b="1" dirty="0">
              <a:latin typeface="CamberW04-Regular" pitchFamily="2" charset="0"/>
            </a:endParaRPr>
          </a:p>
        </p:txBody>
      </p:sp>
      <p:grpSp>
        <p:nvGrpSpPr>
          <p:cNvPr id="14" name="Group 13">
            <a:extLst>
              <a:ext uri="{FF2B5EF4-FFF2-40B4-BE49-F238E27FC236}">
                <a16:creationId xmlns:a16="http://schemas.microsoft.com/office/drawing/2014/main" id="{50A9E416-7804-4718-8D49-B8624857263E}"/>
              </a:ext>
            </a:extLst>
          </p:cNvPr>
          <p:cNvGrpSpPr/>
          <p:nvPr/>
        </p:nvGrpSpPr>
        <p:grpSpPr>
          <a:xfrm>
            <a:off x="3337761" y="3977659"/>
            <a:ext cx="2604433" cy="2329756"/>
            <a:chOff x="2149803" y="4959477"/>
            <a:chExt cx="3797046" cy="4660726"/>
          </a:xfrm>
          <a:solidFill>
            <a:schemeClr val="bg1">
              <a:lumMod val="85000"/>
            </a:schemeClr>
          </a:solidFill>
        </p:grpSpPr>
        <p:sp>
          <p:nvSpPr>
            <p:cNvPr id="15" name="Oval 14">
              <a:extLst>
                <a:ext uri="{FF2B5EF4-FFF2-40B4-BE49-F238E27FC236}">
                  <a16:creationId xmlns:a16="http://schemas.microsoft.com/office/drawing/2014/main" id="{CD80AC1B-A77B-4D31-8E98-9CE95DE12EB1}"/>
                </a:ext>
              </a:extLst>
            </p:cNvPr>
            <p:cNvSpPr/>
            <p:nvPr/>
          </p:nvSpPr>
          <p:spPr>
            <a:xfrm>
              <a:off x="2149803" y="5823157"/>
              <a:ext cx="3797046" cy="3797046"/>
            </a:xfrm>
            <a:prstGeom prst="ellipse">
              <a:avLst/>
            </a:prstGeom>
            <a:grpFill/>
            <a:ln>
              <a:noFill/>
            </a:ln>
            <a:effectLst>
              <a:innerShdw blurRad="685800">
                <a:prstClr val="black">
                  <a:alpha val="24000"/>
                </a:prstClr>
              </a:innerShdw>
              <a:softEdge rad="203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08" tIns="22854" rIns="45708" bIns="22854" numCol="1" spcCol="0" rtlCol="0" fromWordArt="0" anchor="ctr" anchorCtr="0" forceAA="0" compatLnSpc="1">
              <a:prstTxWarp prst="textNoShape">
                <a:avLst/>
              </a:prstTxWarp>
              <a:noAutofit/>
            </a:bodyPr>
            <a:lstStyle/>
            <a:p>
              <a:pPr algn="ctr" defTabSz="228508"/>
              <a:endParaRPr lang="en-US" sz="900" dirty="0">
                <a:solidFill>
                  <a:srgbClr val="FFFFFF"/>
                </a:solidFill>
                <a:latin typeface="CamberW01-Light" panose="01000000000000000000" pitchFamily="2" charset="0"/>
              </a:endParaRPr>
            </a:p>
          </p:txBody>
        </p:sp>
        <p:sp>
          <p:nvSpPr>
            <p:cNvPr id="16" name="Oval 15">
              <a:extLst>
                <a:ext uri="{FF2B5EF4-FFF2-40B4-BE49-F238E27FC236}">
                  <a16:creationId xmlns:a16="http://schemas.microsoft.com/office/drawing/2014/main" id="{E61FE02A-E0E4-4291-9B8C-0F8C4380AE28}"/>
                </a:ext>
              </a:extLst>
            </p:cNvPr>
            <p:cNvSpPr/>
            <p:nvPr/>
          </p:nvSpPr>
          <p:spPr>
            <a:xfrm>
              <a:off x="2322396" y="5357565"/>
              <a:ext cx="3451860" cy="3989639"/>
            </a:xfrm>
            <a:prstGeom prst="ellipse">
              <a:avLst/>
            </a:prstGeom>
            <a:grpFill/>
            <a:ln>
              <a:noFill/>
            </a:ln>
            <a:effectLst>
              <a:innerShdw blurRad="685800">
                <a:prstClr val="black">
                  <a:alpha val="24000"/>
                </a:prstClr>
              </a:innerShdw>
              <a:softEdge rad="203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08" tIns="22854" rIns="45708" bIns="22854" numCol="1" spcCol="0" rtlCol="0" fromWordArt="0" anchor="ctr" anchorCtr="0" forceAA="0" compatLnSpc="1">
              <a:prstTxWarp prst="textNoShape">
                <a:avLst/>
              </a:prstTxWarp>
              <a:noAutofit/>
            </a:bodyPr>
            <a:lstStyle/>
            <a:p>
              <a:pPr algn="ctr" defTabSz="228508"/>
              <a:endParaRPr lang="en-US" sz="900" dirty="0">
                <a:solidFill>
                  <a:srgbClr val="FFFFFF"/>
                </a:solidFill>
                <a:latin typeface="CamberW01-Light" panose="01000000000000000000" pitchFamily="2" charset="0"/>
              </a:endParaRPr>
            </a:p>
          </p:txBody>
        </p:sp>
        <p:sp>
          <p:nvSpPr>
            <p:cNvPr id="17" name="Oval 16">
              <a:extLst>
                <a:ext uri="{FF2B5EF4-FFF2-40B4-BE49-F238E27FC236}">
                  <a16:creationId xmlns:a16="http://schemas.microsoft.com/office/drawing/2014/main" id="{DDA29FB4-6E64-46F2-A35E-9009C9DA315F}"/>
                </a:ext>
              </a:extLst>
            </p:cNvPr>
            <p:cNvSpPr/>
            <p:nvPr/>
          </p:nvSpPr>
          <p:spPr>
            <a:xfrm>
              <a:off x="2149803" y="4959477"/>
              <a:ext cx="3797046" cy="3797046"/>
            </a:xfrm>
            <a:prstGeom prst="ellipse">
              <a:avLst/>
            </a:prstGeom>
            <a:solidFill>
              <a:schemeClr val="bg1">
                <a:lumMod val="85000"/>
              </a:schemeClr>
            </a:solidFill>
            <a:ln>
              <a:noFill/>
            </a:ln>
            <a:effectLst>
              <a:innerShdw blurRad="1181100">
                <a:schemeClr val="accent5">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08"/>
              <a:endParaRPr lang="en-US" sz="900" dirty="0">
                <a:solidFill>
                  <a:schemeClr val="tx1"/>
                </a:solidFill>
                <a:latin typeface="CamberW01-Light" panose="01000000000000000000" pitchFamily="2" charset="0"/>
              </a:endParaRPr>
            </a:p>
          </p:txBody>
        </p:sp>
        <p:sp>
          <p:nvSpPr>
            <p:cNvPr id="19" name="TextBox 18">
              <a:extLst>
                <a:ext uri="{FF2B5EF4-FFF2-40B4-BE49-F238E27FC236}">
                  <a16:creationId xmlns:a16="http://schemas.microsoft.com/office/drawing/2014/main" id="{E17E8D5E-1422-45E3-BC1B-40164B2C4D54}"/>
                </a:ext>
              </a:extLst>
            </p:cNvPr>
            <p:cNvSpPr txBox="1"/>
            <p:nvPr/>
          </p:nvSpPr>
          <p:spPr>
            <a:xfrm>
              <a:off x="2448201" y="6360174"/>
              <a:ext cx="3200257" cy="923571"/>
            </a:xfrm>
            <a:prstGeom prst="rect">
              <a:avLst/>
            </a:prstGeom>
            <a:noFill/>
            <a:ln>
              <a:noFill/>
            </a:ln>
          </p:spPr>
          <p:txBody>
            <a:bodyPr wrap="none" rtlCol="0" anchor="ctr">
              <a:spAutoFit/>
            </a:bodyPr>
            <a:lstStyle/>
            <a:p>
              <a:pPr algn="ctr" defTabSz="228508"/>
              <a:r>
                <a:rPr lang="en-US" sz="2400" b="1" dirty="0" err="1">
                  <a:solidFill>
                    <a:srgbClr val="C00000"/>
                  </a:solidFill>
                  <a:latin typeface="Calibri" panose="020F0502020204030204" pitchFamily="34" charset="0"/>
                  <a:ea typeface="Calibri" panose="020F0502020204030204" pitchFamily="34" charset="0"/>
                  <a:cs typeface="Calibri" panose="020F0502020204030204" pitchFamily="34" charset="0"/>
                </a:rPr>
                <a:t>Toplumsal</a:t>
              </a:r>
              <a:r>
                <a:rPr lang="en-US" sz="24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rgbClr val="C00000"/>
                  </a:solidFill>
                  <a:latin typeface="Calibri" panose="020F0502020204030204" pitchFamily="34" charset="0"/>
                  <a:ea typeface="Calibri" panose="020F0502020204030204" pitchFamily="34" charset="0"/>
                  <a:cs typeface="Calibri" panose="020F0502020204030204" pitchFamily="34" charset="0"/>
                </a:rPr>
                <a:t>Katkı</a:t>
              </a:r>
              <a:endParaRPr lang="en-US" sz="24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20" name="Group 19">
            <a:extLst>
              <a:ext uri="{FF2B5EF4-FFF2-40B4-BE49-F238E27FC236}">
                <a16:creationId xmlns:a16="http://schemas.microsoft.com/office/drawing/2014/main" id="{DFBD3E64-3229-4E1E-9331-AD7938970934}"/>
              </a:ext>
            </a:extLst>
          </p:cNvPr>
          <p:cNvGrpSpPr/>
          <p:nvPr/>
        </p:nvGrpSpPr>
        <p:grpSpPr>
          <a:xfrm>
            <a:off x="6503594" y="3970835"/>
            <a:ext cx="2827551" cy="2329756"/>
            <a:chOff x="2149803" y="4959477"/>
            <a:chExt cx="3797046" cy="4660726"/>
          </a:xfrm>
          <a:solidFill>
            <a:schemeClr val="bg1">
              <a:lumMod val="85000"/>
            </a:schemeClr>
          </a:solidFill>
        </p:grpSpPr>
        <p:sp>
          <p:nvSpPr>
            <p:cNvPr id="21" name="Oval 20">
              <a:extLst>
                <a:ext uri="{FF2B5EF4-FFF2-40B4-BE49-F238E27FC236}">
                  <a16:creationId xmlns:a16="http://schemas.microsoft.com/office/drawing/2014/main" id="{790761F9-EE02-4D63-89B8-D8408703CA45}"/>
                </a:ext>
              </a:extLst>
            </p:cNvPr>
            <p:cNvSpPr/>
            <p:nvPr/>
          </p:nvSpPr>
          <p:spPr>
            <a:xfrm>
              <a:off x="2149803" y="5823157"/>
              <a:ext cx="3797046" cy="3797046"/>
            </a:xfrm>
            <a:prstGeom prst="ellipse">
              <a:avLst/>
            </a:prstGeom>
            <a:grpFill/>
            <a:ln>
              <a:noFill/>
            </a:ln>
            <a:effectLst>
              <a:innerShdw blurRad="685800">
                <a:prstClr val="black">
                  <a:alpha val="24000"/>
                </a:prstClr>
              </a:innerShdw>
              <a:softEdge rad="203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08" tIns="22854" rIns="45708" bIns="22854" numCol="1" spcCol="0" rtlCol="0" fromWordArt="0" anchor="ctr" anchorCtr="0" forceAA="0" compatLnSpc="1">
              <a:prstTxWarp prst="textNoShape">
                <a:avLst/>
              </a:prstTxWarp>
              <a:noAutofit/>
            </a:bodyPr>
            <a:lstStyle/>
            <a:p>
              <a:pPr algn="ctr" defTabSz="228508"/>
              <a:endParaRPr lang="en-US" sz="900" dirty="0">
                <a:solidFill>
                  <a:srgbClr val="FFFFFF"/>
                </a:solidFill>
                <a:latin typeface="CamberW01-Light" panose="01000000000000000000" pitchFamily="2" charset="0"/>
              </a:endParaRPr>
            </a:p>
          </p:txBody>
        </p:sp>
        <p:sp>
          <p:nvSpPr>
            <p:cNvPr id="22" name="Oval 21">
              <a:extLst>
                <a:ext uri="{FF2B5EF4-FFF2-40B4-BE49-F238E27FC236}">
                  <a16:creationId xmlns:a16="http://schemas.microsoft.com/office/drawing/2014/main" id="{A7C093CA-D52C-45E4-9E35-95D66AA3F0E2}"/>
                </a:ext>
              </a:extLst>
            </p:cNvPr>
            <p:cNvSpPr/>
            <p:nvPr/>
          </p:nvSpPr>
          <p:spPr>
            <a:xfrm>
              <a:off x="2322396" y="5357565"/>
              <a:ext cx="3451860" cy="3989639"/>
            </a:xfrm>
            <a:prstGeom prst="ellipse">
              <a:avLst/>
            </a:prstGeom>
            <a:grpFill/>
            <a:ln>
              <a:noFill/>
            </a:ln>
            <a:effectLst>
              <a:innerShdw blurRad="685800">
                <a:prstClr val="black">
                  <a:alpha val="24000"/>
                </a:prstClr>
              </a:innerShdw>
              <a:softEdge rad="203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08" tIns="22854" rIns="45708" bIns="22854" numCol="1" spcCol="0" rtlCol="0" fromWordArt="0" anchor="ctr" anchorCtr="0" forceAA="0" compatLnSpc="1">
              <a:prstTxWarp prst="textNoShape">
                <a:avLst/>
              </a:prstTxWarp>
              <a:noAutofit/>
            </a:bodyPr>
            <a:lstStyle/>
            <a:p>
              <a:pPr algn="ctr" defTabSz="228508"/>
              <a:endParaRPr lang="en-US" sz="900" dirty="0">
                <a:solidFill>
                  <a:srgbClr val="FFFFFF"/>
                </a:solidFill>
                <a:latin typeface="CamberW01-Light" panose="01000000000000000000" pitchFamily="2" charset="0"/>
              </a:endParaRPr>
            </a:p>
          </p:txBody>
        </p:sp>
        <p:sp>
          <p:nvSpPr>
            <p:cNvPr id="23" name="Oval 22">
              <a:extLst>
                <a:ext uri="{FF2B5EF4-FFF2-40B4-BE49-F238E27FC236}">
                  <a16:creationId xmlns:a16="http://schemas.microsoft.com/office/drawing/2014/main" id="{311EBEC6-835C-42C4-8DE4-D3035D1DEF39}"/>
                </a:ext>
              </a:extLst>
            </p:cNvPr>
            <p:cNvSpPr/>
            <p:nvPr/>
          </p:nvSpPr>
          <p:spPr>
            <a:xfrm>
              <a:off x="2149803" y="4959477"/>
              <a:ext cx="3797046" cy="3797046"/>
            </a:xfrm>
            <a:prstGeom prst="ellipse">
              <a:avLst/>
            </a:prstGeom>
            <a:grpFill/>
            <a:ln>
              <a:noFill/>
            </a:ln>
            <a:effectLst>
              <a:innerShdw blurRad="1181100">
                <a:schemeClr val="accent1">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08"/>
              <a:endParaRPr lang="en-US" sz="900" dirty="0">
                <a:solidFill>
                  <a:srgbClr val="002060"/>
                </a:solidFill>
                <a:latin typeface="CamberW01-Light" panose="01000000000000000000" pitchFamily="2" charset="0"/>
              </a:endParaRPr>
            </a:p>
          </p:txBody>
        </p:sp>
        <p:sp>
          <p:nvSpPr>
            <p:cNvPr id="25" name="TextBox 24">
              <a:extLst>
                <a:ext uri="{FF2B5EF4-FFF2-40B4-BE49-F238E27FC236}">
                  <a16:creationId xmlns:a16="http://schemas.microsoft.com/office/drawing/2014/main" id="{E10B7E3C-87B1-4CA3-B50F-0532C16D56AC}"/>
                </a:ext>
              </a:extLst>
            </p:cNvPr>
            <p:cNvSpPr txBox="1"/>
            <p:nvPr/>
          </p:nvSpPr>
          <p:spPr>
            <a:xfrm>
              <a:off x="2788994" y="5990748"/>
              <a:ext cx="2518666" cy="1662427"/>
            </a:xfrm>
            <a:prstGeom prst="rect">
              <a:avLst/>
            </a:prstGeom>
            <a:noFill/>
          </p:spPr>
          <p:txBody>
            <a:bodyPr wrap="none" rtlCol="0" anchor="ctr">
              <a:spAutoFit/>
            </a:bodyPr>
            <a:lstStyle/>
            <a:p>
              <a:pPr algn="ctr" defTabSz="228508"/>
              <a:r>
                <a:rPr lang="en-US" sz="2400" b="1" dirty="0" err="1">
                  <a:solidFill>
                    <a:srgbClr val="C00000"/>
                  </a:solidFill>
                  <a:latin typeface="Calibri" panose="020F0502020204030204" pitchFamily="34" charset="0"/>
                  <a:ea typeface="Calibri" panose="020F0502020204030204" pitchFamily="34" charset="0"/>
                  <a:cs typeface="Calibri" panose="020F0502020204030204" pitchFamily="34" charset="0"/>
                </a:rPr>
                <a:t>Araştırma</a:t>
              </a:r>
              <a:r>
                <a:rPr lang="en-US" sz="24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rgbClr val="C00000"/>
                  </a:solidFill>
                  <a:latin typeface="Calibri" panose="020F0502020204030204" pitchFamily="34" charset="0"/>
                  <a:ea typeface="Calibri" panose="020F0502020204030204" pitchFamily="34" charset="0"/>
                  <a:cs typeface="Calibri" panose="020F0502020204030204" pitchFamily="34" charset="0"/>
                </a:rPr>
                <a:t>ve</a:t>
              </a:r>
              <a:r>
                <a:rPr lang="en-US" sz="24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p>
            <a:p>
              <a:pPr algn="ctr" defTabSz="228508"/>
              <a:r>
                <a:rPr lang="en-US" sz="2400" b="1" dirty="0" err="1">
                  <a:solidFill>
                    <a:srgbClr val="C00000"/>
                  </a:solidFill>
                  <a:latin typeface="Calibri" panose="020F0502020204030204" pitchFamily="34" charset="0"/>
                  <a:ea typeface="Calibri" panose="020F0502020204030204" pitchFamily="34" charset="0"/>
                  <a:cs typeface="Calibri" panose="020F0502020204030204" pitchFamily="34" charset="0"/>
                </a:rPr>
                <a:t>Geliştirme</a:t>
              </a:r>
              <a:endParaRPr lang="en-US" sz="24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34" name="Metin kutusu 33">
            <a:extLst>
              <a:ext uri="{FF2B5EF4-FFF2-40B4-BE49-F238E27FC236}">
                <a16:creationId xmlns:a16="http://schemas.microsoft.com/office/drawing/2014/main" id="{41457450-A5E1-7F4C-943E-3E960818C3EA}"/>
              </a:ext>
            </a:extLst>
          </p:cNvPr>
          <p:cNvSpPr txBox="1"/>
          <p:nvPr/>
        </p:nvSpPr>
        <p:spPr>
          <a:xfrm>
            <a:off x="3141200" y="6200342"/>
            <a:ext cx="6099968" cy="461665"/>
          </a:xfrm>
          <a:prstGeom prst="rect">
            <a:avLst/>
          </a:prstGeom>
          <a:solidFill>
            <a:schemeClr val="accent1">
              <a:lumMod val="60000"/>
              <a:lumOff val="40000"/>
            </a:schemeClr>
          </a:solidFill>
        </p:spPr>
        <p:txBody>
          <a:bodyPr wrap="square">
            <a:spAutoFit/>
          </a:bodyPr>
          <a:lstStyle/>
          <a:p>
            <a:pPr algn="ctr"/>
            <a:r>
              <a:rPr lang="tr-TR" sz="2400" b="1" dirty="0">
                <a:latin typeface="CamberW04-Regular" pitchFamily="2" charset="0"/>
                <a:ea typeface="Calibri" panose="020F0502020204030204" pitchFamily="34" charset="0"/>
                <a:cs typeface="Times New Roman" panose="02020603050405020304" pitchFamily="18" charset="0"/>
              </a:rPr>
              <a:t>4 ana başlık, 14 ölçüt ve 46 alt ölçüt</a:t>
            </a:r>
            <a:endParaRPr lang="tr-TR" sz="2400" dirty="0">
              <a:latin typeface="CamberW04-Regular" pitchFamily="2" charset="0"/>
            </a:endParaRPr>
          </a:p>
        </p:txBody>
      </p:sp>
      <p:sp>
        <p:nvSpPr>
          <p:cNvPr id="6" name="Slayt Numarası Yer Tutucusu 5"/>
          <p:cNvSpPr>
            <a:spLocks noGrp="1"/>
          </p:cNvSpPr>
          <p:nvPr>
            <p:ph type="sldNum" sz="quarter" idx="12"/>
          </p:nvPr>
        </p:nvSpPr>
        <p:spPr/>
        <p:txBody>
          <a:bodyPr/>
          <a:lstStyle/>
          <a:p>
            <a:fld id="{42C0DB4F-D11D-4F54-9D3B-A709721EB97D}" type="slidenum">
              <a:rPr lang="tr-TR" smtClean="0"/>
              <a:t>14</a:t>
            </a:fld>
            <a:endParaRPr lang="tr-TR"/>
          </a:p>
        </p:txBody>
      </p:sp>
      <p:sp>
        <p:nvSpPr>
          <p:cNvPr id="33" name="Unvan 1"/>
          <p:cNvSpPr txBox="1">
            <a:spLocks/>
          </p:cNvSpPr>
          <p:nvPr/>
        </p:nvSpPr>
        <p:spPr>
          <a:xfrm>
            <a:off x="554615" y="101705"/>
            <a:ext cx="10953893" cy="1004668"/>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tr-TR" sz="3600" b="1" dirty="0">
                <a:latin typeface="Calibri" panose="020F0502020204030204" pitchFamily="34" charset="0"/>
                <a:ea typeface="Calibri" panose="020F0502020204030204" pitchFamily="34" charset="0"/>
                <a:cs typeface="Calibri" panose="020F0502020204030204" pitchFamily="34" charset="0"/>
              </a:rPr>
              <a:t>KAP DEĞERLENDİRME KRİTERLERİ</a:t>
            </a:r>
          </a:p>
        </p:txBody>
      </p:sp>
    </p:spTree>
    <p:extLst>
      <p:ext uri="{BB962C8B-B14F-4D97-AF65-F5344CB8AC3E}">
        <p14:creationId xmlns:p14="http://schemas.microsoft.com/office/powerpoint/2010/main" val="391193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pic>
        <p:nvPicPr>
          <p:cNvPr id="5" name="Resim 4"/>
          <p:cNvPicPr>
            <a:picLocks noChangeAspect="1"/>
          </p:cNvPicPr>
          <p:nvPr/>
        </p:nvPicPr>
        <p:blipFill>
          <a:blip r:embed="rId2"/>
          <a:stretch>
            <a:fillRect/>
          </a:stretch>
        </p:blipFill>
        <p:spPr>
          <a:xfrm>
            <a:off x="544945" y="661965"/>
            <a:ext cx="10963563" cy="6196035"/>
          </a:xfrm>
          <a:prstGeom prst="rect">
            <a:avLst/>
          </a:prstGeom>
        </p:spPr>
      </p:pic>
      <p:sp>
        <p:nvSpPr>
          <p:cNvPr id="2" name="Slayt Numarası Yer Tutucusu 1"/>
          <p:cNvSpPr>
            <a:spLocks noGrp="1"/>
          </p:cNvSpPr>
          <p:nvPr>
            <p:ph type="sldNum" sz="quarter" idx="12"/>
          </p:nvPr>
        </p:nvSpPr>
        <p:spPr/>
        <p:txBody>
          <a:bodyPr/>
          <a:lstStyle/>
          <a:p>
            <a:fld id="{42C0DB4F-D11D-4F54-9D3B-A709721EB97D}" type="slidenum">
              <a:rPr lang="tr-TR" smtClean="0"/>
              <a:t>15</a:t>
            </a:fld>
            <a:endParaRPr lang="tr-TR"/>
          </a:p>
        </p:txBody>
      </p:sp>
      <p:sp>
        <p:nvSpPr>
          <p:cNvPr id="8" name="Unvan 1"/>
          <p:cNvSpPr txBox="1">
            <a:spLocks/>
          </p:cNvSpPr>
          <p:nvPr/>
        </p:nvSpPr>
        <p:spPr>
          <a:xfrm>
            <a:off x="554615" y="0"/>
            <a:ext cx="10953893" cy="729673"/>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tr-TR" sz="3600" b="1" dirty="0">
                <a:latin typeface="Calibri" panose="020F0502020204030204" pitchFamily="34" charset="0"/>
                <a:ea typeface="Calibri" panose="020F0502020204030204" pitchFamily="34" charset="0"/>
                <a:cs typeface="Calibri" panose="020F0502020204030204" pitchFamily="34" charset="0"/>
              </a:rPr>
              <a:t>KAP DEĞERLENDİRME KRİTERLERİ</a:t>
            </a:r>
          </a:p>
        </p:txBody>
      </p:sp>
    </p:spTree>
    <p:extLst>
      <p:ext uri="{BB962C8B-B14F-4D97-AF65-F5344CB8AC3E}">
        <p14:creationId xmlns:p14="http://schemas.microsoft.com/office/powerpoint/2010/main" val="3015966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pic>
        <p:nvPicPr>
          <p:cNvPr id="11" name="Resim 10"/>
          <p:cNvPicPr>
            <a:picLocks noChangeAspect="1"/>
          </p:cNvPicPr>
          <p:nvPr/>
        </p:nvPicPr>
        <p:blipFill>
          <a:blip r:embed="rId2"/>
          <a:stretch>
            <a:fillRect/>
          </a:stretch>
        </p:blipFill>
        <p:spPr>
          <a:xfrm>
            <a:off x="591127" y="1185463"/>
            <a:ext cx="11009746" cy="5626355"/>
          </a:xfrm>
          <a:prstGeom prst="rect">
            <a:avLst/>
          </a:prstGeom>
        </p:spPr>
      </p:pic>
      <p:sp>
        <p:nvSpPr>
          <p:cNvPr id="12" name="Dikdörtgen 11"/>
          <p:cNvSpPr/>
          <p:nvPr/>
        </p:nvSpPr>
        <p:spPr>
          <a:xfrm>
            <a:off x="591127" y="1460488"/>
            <a:ext cx="1930398" cy="857839"/>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2521526" y="1451251"/>
            <a:ext cx="2370661" cy="857839"/>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4944538" y="1460488"/>
            <a:ext cx="2356946" cy="857839"/>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7315200" y="1451251"/>
            <a:ext cx="2148934" cy="1319657"/>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9464134" y="1451251"/>
            <a:ext cx="2136739" cy="857839"/>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Slayt Numarası Yer Tutucusu 3"/>
          <p:cNvSpPr>
            <a:spLocks noGrp="1"/>
          </p:cNvSpPr>
          <p:nvPr>
            <p:ph type="sldNum" sz="quarter" idx="12"/>
          </p:nvPr>
        </p:nvSpPr>
        <p:spPr/>
        <p:txBody>
          <a:bodyPr/>
          <a:lstStyle/>
          <a:p>
            <a:fld id="{42C0DB4F-D11D-4F54-9D3B-A709721EB97D}" type="slidenum">
              <a:rPr lang="tr-TR" smtClean="0"/>
              <a:t>16</a:t>
            </a:fld>
            <a:endParaRPr lang="tr-TR"/>
          </a:p>
        </p:txBody>
      </p:sp>
      <p:sp>
        <p:nvSpPr>
          <p:cNvPr id="18" name="Unvan 1"/>
          <p:cNvSpPr txBox="1">
            <a:spLocks/>
          </p:cNvSpPr>
          <p:nvPr/>
        </p:nvSpPr>
        <p:spPr>
          <a:xfrm>
            <a:off x="554615" y="717261"/>
            <a:ext cx="11009746" cy="556399"/>
          </a:xfrm>
          <a:prstGeom prst="rect">
            <a:avLst/>
          </a:prstGeom>
          <a:noFill/>
          <a:ln w="31750" cap="sq">
            <a:no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pPr algn="l"/>
            <a:r>
              <a:rPr lang="tr-TR" sz="2400" b="1" i="1" cap="none" dirty="0" err="1" smtClean="0">
                <a:latin typeface="Calibri" panose="020F0502020204030204" pitchFamily="34" charset="0"/>
                <a:ea typeface="Calibri" panose="020F0502020204030204" pitchFamily="34" charset="0"/>
                <a:cs typeface="Calibri" panose="020F0502020204030204" pitchFamily="34" charset="0"/>
              </a:rPr>
              <a:t>Rubrik</a:t>
            </a:r>
            <a:r>
              <a:rPr lang="tr-TR" sz="2400" b="1" i="1" cap="none" dirty="0" smtClean="0">
                <a:latin typeface="Calibri" panose="020F0502020204030204" pitchFamily="34" charset="0"/>
                <a:ea typeface="Calibri" panose="020F0502020204030204" pitchFamily="34" charset="0"/>
                <a:cs typeface="Calibri" panose="020F0502020204030204" pitchFamily="34" charset="0"/>
              </a:rPr>
              <a:t> Değerlendirme Düzeyleri</a:t>
            </a:r>
            <a:endParaRPr lang="tr-TR" sz="2400" b="1" i="1" cap="none" dirty="0">
              <a:latin typeface="Calibri" panose="020F0502020204030204" pitchFamily="34" charset="0"/>
              <a:ea typeface="Calibri" panose="020F0502020204030204" pitchFamily="34" charset="0"/>
              <a:cs typeface="Calibri" panose="020F0502020204030204" pitchFamily="34" charset="0"/>
            </a:endParaRPr>
          </a:p>
        </p:txBody>
      </p:sp>
      <p:sp>
        <p:nvSpPr>
          <p:cNvPr id="19" name="Unvan 1"/>
          <p:cNvSpPr txBox="1">
            <a:spLocks/>
          </p:cNvSpPr>
          <p:nvPr/>
        </p:nvSpPr>
        <p:spPr>
          <a:xfrm>
            <a:off x="554615" y="0"/>
            <a:ext cx="11046258" cy="729673"/>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tr-TR" sz="3600" b="1" dirty="0">
                <a:latin typeface="Calibri" panose="020F0502020204030204" pitchFamily="34" charset="0"/>
                <a:ea typeface="Calibri" panose="020F0502020204030204" pitchFamily="34" charset="0"/>
                <a:cs typeface="Calibri" panose="020F0502020204030204" pitchFamily="34" charset="0"/>
              </a:rPr>
              <a:t>KAP DEĞERLENDİRME KRİTERLERİ</a:t>
            </a:r>
          </a:p>
        </p:txBody>
      </p:sp>
    </p:spTree>
    <p:extLst>
      <p:ext uri="{BB962C8B-B14F-4D97-AF65-F5344CB8AC3E}">
        <p14:creationId xmlns:p14="http://schemas.microsoft.com/office/powerpoint/2010/main" val="36880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42C0DB4F-D11D-4F54-9D3B-A709721EB97D}" type="slidenum">
              <a:rPr lang="tr-TR" smtClean="0"/>
              <a:t>17</a:t>
            </a:fld>
            <a:endParaRPr lang="tr-TR"/>
          </a:p>
        </p:txBody>
      </p:sp>
      <p:pic>
        <p:nvPicPr>
          <p:cNvPr id="7" name="Resim 6"/>
          <p:cNvPicPr>
            <a:picLocks noChangeAspect="1"/>
          </p:cNvPicPr>
          <p:nvPr/>
        </p:nvPicPr>
        <p:blipFill>
          <a:blip r:embed="rId2"/>
          <a:stretch>
            <a:fillRect/>
          </a:stretch>
        </p:blipFill>
        <p:spPr>
          <a:xfrm>
            <a:off x="2706256" y="1487054"/>
            <a:ext cx="6601056" cy="5326695"/>
          </a:xfrm>
          <a:prstGeom prst="rect">
            <a:avLst/>
          </a:prstGeom>
        </p:spPr>
      </p:pic>
      <p:sp>
        <p:nvSpPr>
          <p:cNvPr id="8" name="TextBox 26">
            <a:extLst>
              <a:ext uri="{FF2B5EF4-FFF2-40B4-BE49-F238E27FC236}">
                <a16:creationId xmlns:a16="http://schemas.microsoft.com/office/drawing/2014/main" id="{531DC38C-E9B7-4582-8B3B-84908F1B6F47}"/>
              </a:ext>
            </a:extLst>
          </p:cNvPr>
          <p:cNvSpPr txBox="1"/>
          <p:nvPr/>
        </p:nvSpPr>
        <p:spPr>
          <a:xfrm>
            <a:off x="157668" y="6383625"/>
            <a:ext cx="2401265" cy="400110"/>
          </a:xfrm>
          <a:prstGeom prst="rect">
            <a:avLst/>
          </a:prstGeom>
          <a:solidFill>
            <a:srgbClr val="FFFFFF"/>
          </a:solidFill>
          <a:ln>
            <a:solidFill>
              <a:schemeClr val="tx1"/>
            </a:solidFill>
          </a:ln>
        </p:spPr>
        <p:txBody>
          <a:bodyPr wrap="square" rtlCol="0">
            <a:spAutoFit/>
          </a:bodyPr>
          <a:lstStyle/>
          <a:p>
            <a:pPr algn="ctr" defTabSz="228508"/>
            <a:r>
              <a:rPr lang="tr-TR" sz="2000" b="1" dirty="0" smtClean="0">
                <a:ln>
                  <a:solidFill>
                    <a:sysClr val="windowText" lastClr="000000"/>
                  </a:solidFill>
                </a:ln>
                <a:solidFill>
                  <a:sysClr val="windowText" lastClr="000000"/>
                </a:solidFill>
                <a:latin typeface="Calibri" panose="020F0502020204030204" pitchFamily="34" charset="0"/>
                <a:ea typeface="Calibri" panose="020F0502020204030204" pitchFamily="34" charset="0"/>
                <a:cs typeface="Calibri" panose="020F0502020204030204" pitchFamily="34" charset="0"/>
                <a:hlinkClick r:id="rId3"/>
              </a:rPr>
              <a:t>Link: Ziyaret Planı</a:t>
            </a:r>
            <a:endParaRPr lang="en-US" sz="2000" b="1" dirty="0">
              <a:ln>
                <a:solidFill>
                  <a:sysClr val="windowText" lastClr="000000"/>
                </a:solidFill>
              </a:ln>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p:txBody>
      </p:sp>
      <p:sp>
        <p:nvSpPr>
          <p:cNvPr id="9" name="Unvan 1"/>
          <p:cNvSpPr txBox="1">
            <a:spLocks/>
          </p:cNvSpPr>
          <p:nvPr/>
        </p:nvSpPr>
        <p:spPr>
          <a:xfrm>
            <a:off x="536359" y="87247"/>
            <a:ext cx="11046258" cy="1288971"/>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tr-TR" sz="4400" b="1" dirty="0">
                <a:latin typeface="Calibri" panose="020F0502020204030204" pitchFamily="34" charset="0"/>
                <a:ea typeface="Calibri" panose="020F0502020204030204" pitchFamily="34" charset="0"/>
                <a:cs typeface="Calibri" panose="020F0502020204030204" pitchFamily="34" charset="0"/>
              </a:rPr>
              <a:t>KAP Değerlendirme </a:t>
            </a:r>
            <a:r>
              <a:rPr lang="tr-TR" sz="4400" b="1" dirty="0" smtClean="0">
                <a:latin typeface="Calibri" panose="020F0502020204030204" pitchFamily="34" charset="0"/>
                <a:ea typeface="Calibri" panose="020F0502020204030204" pitchFamily="34" charset="0"/>
                <a:cs typeface="Calibri" panose="020F0502020204030204" pitchFamily="34" charset="0"/>
              </a:rPr>
              <a:t>TAKIMI</a:t>
            </a:r>
          </a:p>
          <a:p>
            <a:r>
              <a:rPr lang="tr-TR" sz="4400" b="1" dirty="0" smtClean="0">
                <a:latin typeface="Calibri" panose="020F0502020204030204" pitchFamily="34" charset="0"/>
                <a:ea typeface="Calibri" panose="020F0502020204030204" pitchFamily="34" charset="0"/>
                <a:cs typeface="Calibri" panose="020F0502020204030204" pitchFamily="34" charset="0"/>
              </a:rPr>
              <a:t> </a:t>
            </a:r>
            <a:r>
              <a:rPr lang="tr-TR" sz="4400" b="1" dirty="0">
                <a:latin typeface="Calibri" panose="020F0502020204030204" pitchFamily="34" charset="0"/>
                <a:ea typeface="Calibri" panose="020F0502020204030204" pitchFamily="34" charset="0"/>
                <a:cs typeface="Calibri" panose="020F0502020204030204" pitchFamily="34" charset="0"/>
              </a:rPr>
              <a:t>ZİYARET </a:t>
            </a:r>
            <a:r>
              <a:rPr lang="tr-TR" sz="4400" b="1" dirty="0" smtClean="0">
                <a:latin typeface="Calibri" panose="020F0502020204030204" pitchFamily="34" charset="0"/>
                <a:ea typeface="Calibri" panose="020F0502020204030204" pitchFamily="34" charset="0"/>
                <a:cs typeface="Calibri" panose="020F0502020204030204" pitchFamily="34" charset="0"/>
              </a:rPr>
              <a:t>PLANI</a:t>
            </a:r>
            <a:endParaRPr lang="tr-TR" sz="4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157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11826240" y="6492240"/>
            <a:ext cx="365760" cy="365760"/>
          </a:xfrm>
        </p:spPr>
        <p:txBody>
          <a:bodyPr/>
          <a:lstStyle/>
          <a:p>
            <a:fld id="{42C0DB4F-D11D-4F54-9D3B-A709721EB97D}" type="slidenum">
              <a:rPr lang="tr-TR" smtClean="0"/>
              <a:t>18</a:t>
            </a:fld>
            <a:endParaRPr lang="tr-TR"/>
          </a:p>
        </p:txBody>
      </p:sp>
      <p:sp>
        <p:nvSpPr>
          <p:cNvPr id="5" name="Unvan 1"/>
          <p:cNvSpPr txBox="1">
            <a:spLocks/>
          </p:cNvSpPr>
          <p:nvPr/>
        </p:nvSpPr>
        <p:spPr>
          <a:xfrm>
            <a:off x="536359" y="96483"/>
            <a:ext cx="11046258" cy="572655"/>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tr-TR" sz="3200" b="1" dirty="0">
                <a:latin typeface="Calibri" panose="020F0502020204030204" pitchFamily="34" charset="0"/>
                <a:ea typeface="Calibri" panose="020F0502020204030204" pitchFamily="34" charset="0"/>
                <a:cs typeface="Calibri" panose="020F0502020204030204" pitchFamily="34" charset="0"/>
              </a:rPr>
              <a:t>KAP Değerlendirme TAKIMI ZİYARET </a:t>
            </a:r>
            <a:r>
              <a:rPr lang="tr-TR" sz="3200" b="1" dirty="0" smtClean="0">
                <a:latin typeface="Calibri" panose="020F0502020204030204" pitchFamily="34" charset="0"/>
                <a:ea typeface="Calibri" panose="020F0502020204030204" pitchFamily="34" charset="0"/>
                <a:cs typeface="Calibri" panose="020F0502020204030204" pitchFamily="34" charset="0"/>
              </a:rPr>
              <a:t>PLANI</a:t>
            </a:r>
            <a:endParaRPr lang="tr-TR" sz="32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Unvan 1"/>
          <p:cNvSpPr txBox="1">
            <a:spLocks/>
          </p:cNvSpPr>
          <p:nvPr/>
        </p:nvSpPr>
        <p:spPr>
          <a:xfrm>
            <a:off x="5168502" y="796634"/>
            <a:ext cx="1781968" cy="484912"/>
          </a:xfrm>
          <a:prstGeom prst="rect">
            <a:avLst/>
          </a:prstGeom>
          <a:solidFill>
            <a:srgbClr val="FFFF00"/>
          </a:solidFill>
          <a:ln w="31750" cap="sq">
            <a:solidFill>
              <a:schemeClr val="tx1">
                <a:lumMod val="75000"/>
                <a:lumOff val="25000"/>
              </a:schemeClr>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tr-TR" sz="2400" b="1" dirty="0" smtClean="0">
                <a:latin typeface="Calibri" panose="020F0502020204030204" pitchFamily="34" charset="0"/>
                <a:ea typeface="Calibri" panose="020F0502020204030204" pitchFamily="34" charset="0"/>
                <a:cs typeface="Calibri" panose="020F0502020204030204" pitchFamily="34" charset="0"/>
              </a:rPr>
              <a:t>1.gün</a:t>
            </a:r>
            <a:endParaRPr lang="tr-TR" sz="2400" b="1"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7" name="Tablo 6"/>
          <p:cNvGraphicFramePr>
            <a:graphicFrameLocks noGrp="1"/>
          </p:cNvGraphicFramePr>
          <p:nvPr>
            <p:extLst>
              <p:ext uri="{D42A27DB-BD31-4B8C-83A1-F6EECF244321}">
                <p14:modId xmlns:p14="http://schemas.microsoft.com/office/powerpoint/2010/main" val="1807036096"/>
              </p:ext>
            </p:extLst>
          </p:nvPr>
        </p:nvGraphicFramePr>
        <p:xfrm>
          <a:off x="536358" y="1950685"/>
          <a:ext cx="11046258" cy="1417783"/>
        </p:xfrm>
        <a:graphic>
          <a:graphicData uri="http://schemas.openxmlformats.org/drawingml/2006/table">
            <a:tbl>
              <a:tblPr firstRow="1" bandRow="1">
                <a:tableStyleId>{2D5ABB26-0587-4C30-8999-92F81FD0307C}</a:tableStyleId>
              </a:tblPr>
              <a:tblGrid>
                <a:gridCol w="3439873">
                  <a:extLst>
                    <a:ext uri="{9D8B030D-6E8A-4147-A177-3AD203B41FA5}">
                      <a16:colId xmlns:a16="http://schemas.microsoft.com/office/drawing/2014/main" val="2907051851"/>
                    </a:ext>
                  </a:extLst>
                </a:gridCol>
                <a:gridCol w="7606385">
                  <a:extLst>
                    <a:ext uri="{9D8B030D-6E8A-4147-A177-3AD203B41FA5}">
                      <a16:colId xmlns:a16="http://schemas.microsoft.com/office/drawing/2014/main" val="1167415886"/>
                    </a:ext>
                  </a:extLst>
                </a:gridCol>
              </a:tblGrid>
              <a:tr h="1417783">
                <a:tc>
                  <a:txBody>
                    <a:bodyPr/>
                    <a:lstStyle/>
                    <a:p>
                      <a:pPr marL="71755" algn="l">
                        <a:lnSpc>
                          <a:spcPct val="100000"/>
                        </a:lnSpc>
                        <a:spcBef>
                          <a:spcPts val="1005"/>
                        </a:spcBef>
                      </a:pPr>
                      <a:r>
                        <a:rPr lang="tr-TR" sz="2400" b="1" spc="-80" dirty="0">
                          <a:solidFill>
                            <a:srgbClr val="FF0000"/>
                          </a:solidFill>
                          <a:latin typeface="Calibri" panose="020F0502020204030204" pitchFamily="34" charset="0"/>
                          <a:ea typeface="Calibri" panose="020F0502020204030204" pitchFamily="34" charset="0"/>
                          <a:cs typeface="Calibri" panose="020F0502020204030204" pitchFamily="34" charset="0"/>
                        </a:rPr>
                        <a:t>Değerlendirme </a:t>
                      </a:r>
                      <a:r>
                        <a:rPr lang="tr-TR" sz="2400" b="1" spc="-114" dirty="0">
                          <a:solidFill>
                            <a:srgbClr val="FF0000"/>
                          </a:solidFill>
                          <a:latin typeface="Calibri" panose="020F0502020204030204" pitchFamily="34" charset="0"/>
                          <a:ea typeface="Calibri" panose="020F0502020204030204" pitchFamily="34" charset="0"/>
                          <a:cs typeface="Calibri" panose="020F0502020204030204" pitchFamily="34" charset="0"/>
                        </a:rPr>
                        <a:t>Takımı </a:t>
                      </a:r>
                      <a:r>
                        <a:rPr lang="tr-TR" sz="2400" b="1" spc="-90" dirty="0">
                          <a:solidFill>
                            <a:srgbClr val="FF0000"/>
                          </a:solidFill>
                          <a:latin typeface="Calibri" panose="020F0502020204030204" pitchFamily="34" charset="0"/>
                          <a:ea typeface="Calibri" panose="020F0502020204030204" pitchFamily="34" charset="0"/>
                          <a:cs typeface="Calibri" panose="020F0502020204030204" pitchFamily="34" charset="0"/>
                        </a:rPr>
                        <a:t>ile </a:t>
                      </a:r>
                      <a:r>
                        <a:rPr lang="tr-TR" sz="2400" b="1" u="sng" spc="-95" dirty="0">
                          <a:solidFill>
                            <a:srgbClr val="FF0000"/>
                          </a:solidFill>
                          <a:latin typeface="Calibri" panose="020F0502020204030204" pitchFamily="34" charset="0"/>
                          <a:ea typeface="Calibri" panose="020F0502020204030204" pitchFamily="34" charset="0"/>
                          <a:cs typeface="Calibri" panose="020F0502020204030204" pitchFamily="34" charset="0"/>
                        </a:rPr>
                        <a:t>Rektör</a:t>
                      </a:r>
                      <a:r>
                        <a:rPr lang="tr-TR" sz="2400" b="1" spc="-95" dirty="0">
                          <a:solidFill>
                            <a:srgbClr val="FF0000"/>
                          </a:solidFill>
                          <a:latin typeface="Calibri" panose="020F0502020204030204" pitchFamily="34" charset="0"/>
                          <a:ea typeface="Calibri" panose="020F0502020204030204" pitchFamily="34" charset="0"/>
                          <a:cs typeface="Calibri" panose="020F0502020204030204" pitchFamily="34" charset="0"/>
                        </a:rPr>
                        <a:t>ün</a:t>
                      </a:r>
                      <a:r>
                        <a:rPr lang="tr-TR" sz="2400" b="1" spc="-2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tr-TR" sz="2400" b="1" spc="-90" dirty="0">
                          <a:solidFill>
                            <a:srgbClr val="FF0000"/>
                          </a:solidFill>
                          <a:latin typeface="Calibri" panose="020F0502020204030204" pitchFamily="34" charset="0"/>
                          <a:ea typeface="Calibri" panose="020F0502020204030204" pitchFamily="34" charset="0"/>
                          <a:cs typeface="Calibri" panose="020F0502020204030204" pitchFamily="34" charset="0"/>
                        </a:rPr>
                        <a:t>görüşmesi</a:t>
                      </a:r>
                      <a:endParaRPr lang="tr-TR" sz="24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CC"/>
                    </a:solidFill>
                  </a:tcPr>
                </a:tc>
                <a:tc>
                  <a:txBody>
                    <a:bodyPr/>
                    <a:lstStyle/>
                    <a:p>
                      <a:pPr marL="414655" indent="-342900" algn="l">
                        <a:lnSpc>
                          <a:spcPct val="100000"/>
                        </a:lnSpc>
                        <a:spcBef>
                          <a:spcPts val="165"/>
                        </a:spcBef>
                        <a:buFont typeface="Wingdings" panose="05000000000000000000" pitchFamily="2" charset="2"/>
                        <a:buChar char="ü"/>
                      </a:pPr>
                      <a:r>
                        <a:rPr lang="tr-TR" sz="2000" spc="-80" dirty="0">
                          <a:solidFill>
                            <a:srgbClr val="231F20"/>
                          </a:solidFill>
                          <a:latin typeface="Calibri" panose="020F0502020204030204" pitchFamily="34" charset="0"/>
                          <a:ea typeface="Calibri" panose="020F0502020204030204" pitchFamily="34" charset="0"/>
                          <a:cs typeface="Calibri" panose="020F0502020204030204" pitchFamily="34" charset="0"/>
                        </a:rPr>
                        <a:t>Kurumun </a:t>
                      </a:r>
                      <a:r>
                        <a:rPr lang="tr-TR" sz="2000" spc="-105" dirty="0">
                          <a:solidFill>
                            <a:srgbClr val="231F20"/>
                          </a:solidFill>
                          <a:latin typeface="Calibri" panose="020F0502020204030204" pitchFamily="34" charset="0"/>
                          <a:ea typeface="Calibri" panose="020F0502020204030204" pitchFamily="34" charset="0"/>
                          <a:cs typeface="Calibri" panose="020F0502020204030204" pitchFamily="34" charset="0"/>
                        </a:rPr>
                        <a:t>kalite </a:t>
                      </a:r>
                      <a:r>
                        <a:rPr lang="tr-TR" sz="2000" spc="-110" dirty="0">
                          <a:solidFill>
                            <a:srgbClr val="231F20"/>
                          </a:solidFill>
                          <a:latin typeface="Calibri" panose="020F0502020204030204" pitchFamily="34" charset="0"/>
                          <a:ea typeface="Calibri" panose="020F0502020204030204" pitchFamily="34" charset="0"/>
                          <a:cs typeface="Calibri" panose="020F0502020204030204" pitchFamily="34" charset="0"/>
                        </a:rPr>
                        <a:t>güvence </a:t>
                      </a:r>
                      <a:r>
                        <a:rPr lang="tr-TR" sz="2000" spc="-105" dirty="0">
                          <a:solidFill>
                            <a:srgbClr val="231F20"/>
                          </a:solidFill>
                          <a:latin typeface="Calibri" panose="020F0502020204030204" pitchFamily="34" charset="0"/>
                          <a:ea typeface="Calibri" panose="020F0502020204030204" pitchFamily="34" charset="0"/>
                          <a:cs typeface="Calibri" panose="020F0502020204030204" pitchFamily="34" charset="0"/>
                        </a:rPr>
                        <a:t>sistemi  </a:t>
                      </a:r>
                      <a:r>
                        <a:rPr lang="tr-TR" sz="2000" spc="-110" dirty="0">
                          <a:solidFill>
                            <a:srgbClr val="231F20"/>
                          </a:solidFill>
                          <a:latin typeface="Calibri" panose="020F0502020204030204" pitchFamily="34" charset="0"/>
                          <a:ea typeface="Calibri" panose="020F0502020204030204" pitchFamily="34" charset="0"/>
                          <a:cs typeface="Calibri" panose="020F0502020204030204" pitchFamily="34" charset="0"/>
                        </a:rPr>
                        <a:t>ve </a:t>
                      </a:r>
                      <a:r>
                        <a:rPr lang="tr-TR" sz="2000" spc="-90" dirty="0">
                          <a:solidFill>
                            <a:srgbClr val="231F20"/>
                          </a:solidFill>
                          <a:latin typeface="Calibri" panose="020F0502020204030204" pitchFamily="34" charset="0"/>
                          <a:ea typeface="Calibri" panose="020F0502020204030204" pitchFamily="34" charset="0"/>
                          <a:cs typeface="Calibri" panose="020F0502020204030204" pitchFamily="34" charset="0"/>
                        </a:rPr>
                        <a:t>eğitim-öğretim, </a:t>
                      </a:r>
                      <a:r>
                        <a:rPr lang="tr-TR" sz="2000" spc="-85" dirty="0">
                          <a:solidFill>
                            <a:srgbClr val="231F20"/>
                          </a:solidFill>
                          <a:latin typeface="Calibri" panose="020F0502020204030204" pitchFamily="34" charset="0"/>
                          <a:ea typeface="Calibri" panose="020F0502020204030204" pitchFamily="34" charset="0"/>
                          <a:cs typeface="Calibri" panose="020F0502020204030204" pitchFamily="34" charset="0"/>
                        </a:rPr>
                        <a:t>araştırma-geliştirme, toplumsal </a:t>
                      </a:r>
                      <a:r>
                        <a:rPr lang="tr-TR" sz="2000" spc="-114" dirty="0">
                          <a:solidFill>
                            <a:srgbClr val="231F20"/>
                          </a:solidFill>
                          <a:latin typeface="Calibri" panose="020F0502020204030204" pitchFamily="34" charset="0"/>
                          <a:ea typeface="Calibri" panose="020F0502020204030204" pitchFamily="34" charset="0"/>
                          <a:cs typeface="Calibri" panose="020F0502020204030204" pitchFamily="34" charset="0"/>
                        </a:rPr>
                        <a:t>katkı </a:t>
                      </a:r>
                      <a:r>
                        <a:rPr lang="tr-TR" sz="2000" spc="-110" dirty="0">
                          <a:solidFill>
                            <a:srgbClr val="231F20"/>
                          </a:solidFill>
                          <a:latin typeface="Calibri" panose="020F0502020204030204" pitchFamily="34" charset="0"/>
                          <a:ea typeface="Calibri" panose="020F0502020204030204" pitchFamily="34" charset="0"/>
                          <a:cs typeface="Calibri" panose="020F0502020204030204" pitchFamily="34" charset="0"/>
                        </a:rPr>
                        <a:t>ve </a:t>
                      </a:r>
                      <a:r>
                        <a:rPr lang="tr-TR" sz="2000" spc="-65" dirty="0">
                          <a:solidFill>
                            <a:srgbClr val="231F20"/>
                          </a:solidFill>
                          <a:latin typeface="Calibri" panose="020F0502020204030204" pitchFamily="34" charset="0"/>
                          <a:ea typeface="Calibri" panose="020F0502020204030204" pitchFamily="34" charset="0"/>
                          <a:cs typeface="Calibri" panose="020F0502020204030204" pitchFamily="34" charset="0"/>
                        </a:rPr>
                        <a:t>yö</a:t>
                      </a:r>
                      <a:r>
                        <a:rPr lang="tr-TR" sz="2000" spc="-95" dirty="0">
                          <a:solidFill>
                            <a:srgbClr val="231F20"/>
                          </a:solidFill>
                          <a:latin typeface="Calibri" panose="020F0502020204030204" pitchFamily="34" charset="0"/>
                          <a:ea typeface="Calibri" panose="020F0502020204030204" pitchFamily="34" charset="0"/>
                          <a:cs typeface="Calibri" panose="020F0502020204030204" pitchFamily="34" charset="0"/>
                        </a:rPr>
                        <a:t>netsel </a:t>
                      </a:r>
                      <a:r>
                        <a:rPr lang="tr-TR" sz="2000" spc="-100" dirty="0">
                          <a:solidFill>
                            <a:srgbClr val="231F20"/>
                          </a:solidFill>
                          <a:latin typeface="Calibri" panose="020F0502020204030204" pitchFamily="34" charset="0"/>
                          <a:ea typeface="Calibri" panose="020F0502020204030204" pitchFamily="34" charset="0"/>
                          <a:cs typeface="Calibri" panose="020F0502020204030204" pitchFamily="34" charset="0"/>
                        </a:rPr>
                        <a:t>süreçlerle </a:t>
                      </a:r>
                      <a:r>
                        <a:rPr lang="tr-TR" sz="2000" spc="-90" dirty="0">
                          <a:solidFill>
                            <a:srgbClr val="231F20"/>
                          </a:solidFill>
                          <a:latin typeface="Calibri" panose="020F0502020204030204" pitchFamily="34" charset="0"/>
                          <a:ea typeface="Calibri" panose="020F0502020204030204" pitchFamily="34" charset="0"/>
                          <a:cs typeface="Calibri" panose="020F0502020204030204" pitchFamily="34" charset="0"/>
                        </a:rPr>
                        <a:t>ilgili </a:t>
                      </a:r>
                      <a:r>
                        <a:rPr lang="tr-TR" sz="2000" spc="-80" dirty="0">
                          <a:solidFill>
                            <a:srgbClr val="231F20"/>
                          </a:solidFill>
                          <a:latin typeface="Calibri" panose="020F0502020204030204" pitchFamily="34" charset="0"/>
                          <a:ea typeface="Calibri" panose="020F0502020204030204" pitchFamily="34" charset="0"/>
                          <a:cs typeface="Calibri" panose="020F0502020204030204" pitchFamily="34" charset="0"/>
                        </a:rPr>
                        <a:t>konular  </a:t>
                      </a:r>
                      <a:r>
                        <a:rPr lang="tr-TR" sz="2000" spc="-70" dirty="0">
                          <a:solidFill>
                            <a:srgbClr val="231F20"/>
                          </a:solidFill>
                          <a:latin typeface="Calibri" panose="020F0502020204030204" pitchFamily="34" charset="0"/>
                          <a:ea typeface="Calibri" panose="020F0502020204030204" pitchFamily="34" charset="0"/>
                          <a:cs typeface="Calibri" panose="020F0502020204030204" pitchFamily="34" charset="0"/>
                        </a:rPr>
                        <a:t>görüşülür. </a:t>
                      </a:r>
                    </a:p>
                    <a:p>
                      <a:pPr marL="414655" indent="-342900" algn="l">
                        <a:lnSpc>
                          <a:spcPct val="100000"/>
                        </a:lnSpc>
                        <a:spcBef>
                          <a:spcPts val="165"/>
                        </a:spcBef>
                        <a:buFont typeface="Wingdings" panose="05000000000000000000" pitchFamily="2" charset="2"/>
                        <a:buChar char="ü"/>
                      </a:pPr>
                      <a:r>
                        <a:rPr lang="tr-TR" sz="2000" b="0" spc="-110" dirty="0" err="1">
                          <a:solidFill>
                            <a:srgbClr val="231F20"/>
                          </a:solidFill>
                          <a:latin typeface="Calibri" panose="020F0502020204030204" pitchFamily="34" charset="0"/>
                          <a:ea typeface="Calibri" panose="020F0502020204030204" pitchFamily="34" charset="0"/>
                          <a:cs typeface="Calibri" panose="020F0502020204030204" pitchFamily="34" charset="0"/>
                        </a:rPr>
                        <a:t>KİDR’l</a:t>
                      </a:r>
                      <a:r>
                        <a:rPr lang="tr-TR" sz="2000" spc="-110" dirty="0" err="1">
                          <a:solidFill>
                            <a:srgbClr val="231F20"/>
                          </a:solidFill>
                          <a:latin typeface="Calibri" panose="020F0502020204030204" pitchFamily="34" charset="0"/>
                          <a:ea typeface="Calibri" panose="020F0502020204030204" pitchFamily="34" charset="0"/>
                          <a:cs typeface="Calibri" panose="020F0502020204030204" pitchFamily="34" charset="0"/>
                        </a:rPr>
                        <a:t>erde</a:t>
                      </a:r>
                      <a:r>
                        <a:rPr lang="tr-TR" sz="2000" spc="-110" dirty="0">
                          <a:solidFill>
                            <a:srgbClr val="231F20"/>
                          </a:solidFill>
                          <a:latin typeface="Calibri" panose="020F0502020204030204" pitchFamily="34" charset="0"/>
                          <a:ea typeface="Calibri" panose="020F0502020204030204" pitchFamily="34" charset="0"/>
                          <a:cs typeface="Calibri" panose="020F0502020204030204" pitchFamily="34" charset="0"/>
                        </a:rPr>
                        <a:t> </a:t>
                      </a:r>
                      <a:r>
                        <a:rPr lang="tr-TR" sz="2000" spc="-95" dirty="0">
                          <a:solidFill>
                            <a:srgbClr val="231F20"/>
                          </a:solidFill>
                          <a:latin typeface="Calibri" panose="020F0502020204030204" pitchFamily="34" charset="0"/>
                          <a:ea typeface="Calibri" panose="020F0502020204030204" pitchFamily="34" charset="0"/>
                          <a:cs typeface="Calibri" panose="020F0502020204030204" pitchFamily="34" charset="0"/>
                        </a:rPr>
                        <a:t>tam</a:t>
                      </a:r>
                      <a:r>
                        <a:rPr lang="tr-TR" sz="2000" spc="-175" dirty="0">
                          <a:solidFill>
                            <a:srgbClr val="231F20"/>
                          </a:solidFill>
                          <a:latin typeface="Calibri" panose="020F0502020204030204" pitchFamily="34" charset="0"/>
                          <a:ea typeface="Calibri" panose="020F0502020204030204" pitchFamily="34" charset="0"/>
                          <a:cs typeface="Calibri" panose="020F0502020204030204" pitchFamily="34" charset="0"/>
                        </a:rPr>
                        <a:t> </a:t>
                      </a:r>
                      <a:r>
                        <a:rPr lang="tr-TR" sz="2000" spc="-95" dirty="0">
                          <a:solidFill>
                            <a:srgbClr val="231F20"/>
                          </a:solidFill>
                          <a:latin typeface="Calibri" panose="020F0502020204030204" pitchFamily="34" charset="0"/>
                          <a:ea typeface="Calibri" panose="020F0502020204030204" pitchFamily="34" charset="0"/>
                          <a:cs typeface="Calibri" panose="020F0502020204030204" pitchFamily="34" charset="0"/>
                        </a:rPr>
                        <a:t>olarak  </a:t>
                      </a:r>
                      <a:r>
                        <a:rPr lang="tr-TR" sz="2000" spc="-110" dirty="0">
                          <a:solidFill>
                            <a:srgbClr val="231F20"/>
                          </a:solidFill>
                          <a:latin typeface="Calibri" panose="020F0502020204030204" pitchFamily="34" charset="0"/>
                          <a:ea typeface="Calibri" panose="020F0502020204030204" pitchFamily="34" charset="0"/>
                          <a:cs typeface="Calibri" panose="020F0502020204030204" pitchFamily="34" charset="0"/>
                        </a:rPr>
                        <a:t>açıklanamayan veya </a:t>
                      </a:r>
                      <a:r>
                        <a:rPr lang="tr-TR" sz="2000" spc="-80" dirty="0">
                          <a:solidFill>
                            <a:srgbClr val="231F20"/>
                          </a:solidFill>
                          <a:latin typeface="Calibri" panose="020F0502020204030204" pitchFamily="34" charset="0"/>
                          <a:ea typeface="Calibri" panose="020F0502020204030204" pitchFamily="34" charset="0"/>
                          <a:cs typeface="Calibri" panose="020F0502020204030204" pitchFamily="34" charset="0"/>
                        </a:rPr>
                        <a:t>tereddüde  düşülen </a:t>
                      </a:r>
                      <a:r>
                        <a:rPr lang="tr-TR" sz="2000" spc="-85" dirty="0">
                          <a:solidFill>
                            <a:srgbClr val="231F20"/>
                          </a:solidFill>
                          <a:latin typeface="Calibri" panose="020F0502020204030204" pitchFamily="34" charset="0"/>
                          <a:ea typeface="Calibri" panose="020F0502020204030204" pitchFamily="34" charset="0"/>
                          <a:cs typeface="Calibri" panose="020F0502020204030204" pitchFamily="34" charset="0"/>
                        </a:rPr>
                        <a:t>hususlarda </a:t>
                      </a:r>
                      <a:r>
                        <a:rPr lang="tr-TR" sz="2000" spc="-105" dirty="0">
                          <a:solidFill>
                            <a:srgbClr val="231F20"/>
                          </a:solidFill>
                          <a:latin typeface="Calibri" panose="020F0502020204030204" pitchFamily="34" charset="0"/>
                          <a:ea typeface="Calibri" panose="020F0502020204030204" pitchFamily="34" charset="0"/>
                          <a:cs typeface="Calibri" panose="020F0502020204030204" pitchFamily="34" charset="0"/>
                        </a:rPr>
                        <a:t>takım  </a:t>
                      </a:r>
                      <a:r>
                        <a:rPr lang="tr-TR" sz="2000" spc="-80" dirty="0">
                          <a:solidFill>
                            <a:srgbClr val="231F20"/>
                          </a:solidFill>
                          <a:latin typeface="Calibri" panose="020F0502020204030204" pitchFamily="34" charset="0"/>
                          <a:ea typeface="Calibri" panose="020F0502020204030204" pitchFamily="34" charset="0"/>
                          <a:cs typeface="Calibri" panose="020F0502020204030204" pitchFamily="34" charset="0"/>
                        </a:rPr>
                        <a:t>baş</a:t>
                      </a:r>
                      <a:r>
                        <a:rPr lang="tr-TR" sz="2000" spc="-100" dirty="0">
                          <a:solidFill>
                            <a:srgbClr val="231F20"/>
                          </a:solidFill>
                          <a:latin typeface="Calibri" panose="020F0502020204030204" pitchFamily="34" charset="0"/>
                          <a:ea typeface="Calibri" panose="020F0502020204030204" pitchFamily="34" charset="0"/>
                          <a:cs typeface="Calibri" panose="020F0502020204030204" pitchFamily="34" charset="0"/>
                        </a:rPr>
                        <a:t>kanı </a:t>
                      </a:r>
                      <a:r>
                        <a:rPr lang="tr-TR" sz="2000" spc="-80" dirty="0">
                          <a:solidFill>
                            <a:srgbClr val="231F20"/>
                          </a:solidFill>
                          <a:latin typeface="Calibri" panose="020F0502020204030204" pitchFamily="34" charset="0"/>
                          <a:ea typeface="Calibri" panose="020F0502020204030204" pitchFamily="34" charset="0"/>
                          <a:cs typeface="Calibri" panose="020F0502020204030204" pitchFamily="34" charset="0"/>
                        </a:rPr>
                        <a:t>tarafından </a:t>
                      </a:r>
                      <a:r>
                        <a:rPr lang="tr-TR" sz="2000" spc="-85" dirty="0">
                          <a:solidFill>
                            <a:srgbClr val="231F20"/>
                          </a:solidFill>
                          <a:latin typeface="Calibri" panose="020F0502020204030204" pitchFamily="34" charset="0"/>
                          <a:ea typeface="Calibri" panose="020F0502020204030204" pitchFamily="34" charset="0"/>
                          <a:cs typeface="Calibri" panose="020F0502020204030204" pitchFamily="34" charset="0"/>
                        </a:rPr>
                        <a:t>gündeme geti</a:t>
                      </a:r>
                      <a:r>
                        <a:rPr lang="tr-TR" sz="2000" spc="-90" dirty="0">
                          <a:solidFill>
                            <a:srgbClr val="231F20"/>
                          </a:solidFill>
                          <a:latin typeface="Calibri" panose="020F0502020204030204" pitchFamily="34" charset="0"/>
                          <a:ea typeface="Calibri" panose="020F0502020204030204" pitchFamily="34" charset="0"/>
                          <a:cs typeface="Calibri" panose="020F0502020204030204" pitchFamily="34" charset="0"/>
                        </a:rPr>
                        <a:t>rilerek </a:t>
                      </a:r>
                      <a:r>
                        <a:rPr lang="tr-TR" sz="2000" spc="-120" dirty="0">
                          <a:solidFill>
                            <a:srgbClr val="231F20"/>
                          </a:solidFill>
                          <a:latin typeface="Calibri" panose="020F0502020204030204" pitchFamily="34" charset="0"/>
                          <a:ea typeface="Calibri" panose="020F0502020204030204" pitchFamily="34" charset="0"/>
                          <a:cs typeface="Calibri" panose="020F0502020204030204" pitchFamily="34" charset="0"/>
                        </a:rPr>
                        <a:t>açıklığa </a:t>
                      </a:r>
                      <a:r>
                        <a:rPr lang="tr-TR" sz="2000" spc="-90" dirty="0">
                          <a:solidFill>
                            <a:srgbClr val="231F20"/>
                          </a:solidFill>
                          <a:latin typeface="Calibri" panose="020F0502020204030204" pitchFamily="34" charset="0"/>
                          <a:ea typeface="Calibri" panose="020F0502020204030204" pitchFamily="34" charset="0"/>
                          <a:cs typeface="Calibri" panose="020F0502020204030204" pitchFamily="34" charset="0"/>
                        </a:rPr>
                        <a:t>kavuşturulması  </a:t>
                      </a:r>
                      <a:r>
                        <a:rPr lang="tr-TR" sz="2000" spc="-100" dirty="0">
                          <a:solidFill>
                            <a:srgbClr val="231F20"/>
                          </a:solidFill>
                          <a:latin typeface="Calibri" panose="020F0502020204030204" pitchFamily="34" charset="0"/>
                          <a:ea typeface="Calibri" panose="020F0502020204030204" pitchFamily="34" charset="0"/>
                          <a:cs typeface="Calibri" panose="020F0502020204030204" pitchFamily="34" charset="0"/>
                        </a:rPr>
                        <a:t>sağlanır.</a:t>
                      </a:r>
                      <a:endParaRPr lang="tr-TR" sz="2000" dirty="0">
                        <a:latin typeface="Calibri" panose="020F0502020204030204" pitchFamily="34" charset="0"/>
                        <a:ea typeface="Calibri" panose="020F0502020204030204" pitchFamily="34" charset="0"/>
                        <a:cs typeface="Calibri" panose="020F0502020204030204" pitchFamily="34" charset="0"/>
                      </a:endParaRPr>
                    </a:p>
                  </a:txBody>
                  <a:tcPr marL="0" marR="0" marT="20955" marB="0" anchor="ctr">
                    <a:lnL w="12700" cap="flat" cmpd="sng" algn="ctr">
                      <a:solidFill>
                        <a:srgbClr val="231F20"/>
                      </a:solidFill>
                      <a:prstDash val="solid"/>
                      <a:round/>
                      <a:headEnd type="none" w="med" len="med"/>
                      <a:tailEnd type="none" w="med" len="med"/>
                    </a:lnL>
                    <a:lnR w="12700">
                      <a:solidFill>
                        <a:srgbClr val="231F20"/>
                      </a:solidFill>
                      <a:prstDash val="soli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CC"/>
                    </a:solidFill>
                  </a:tcPr>
                </a:tc>
                <a:extLst>
                  <a:ext uri="{0D108BD9-81ED-4DB2-BD59-A6C34878D82A}">
                    <a16:rowId xmlns:a16="http://schemas.microsoft.com/office/drawing/2014/main" val="817348699"/>
                  </a:ext>
                </a:extLst>
              </a:tr>
            </a:tbl>
          </a:graphicData>
        </a:graphic>
      </p:graphicFrame>
      <p:graphicFrame>
        <p:nvGraphicFramePr>
          <p:cNvPr id="8" name="Tablo 7"/>
          <p:cNvGraphicFramePr>
            <a:graphicFrameLocks noGrp="1"/>
          </p:cNvGraphicFramePr>
          <p:nvPr>
            <p:extLst>
              <p:ext uri="{D42A27DB-BD31-4B8C-83A1-F6EECF244321}">
                <p14:modId xmlns:p14="http://schemas.microsoft.com/office/powerpoint/2010/main" val="2126014495"/>
              </p:ext>
            </p:extLst>
          </p:nvPr>
        </p:nvGraphicFramePr>
        <p:xfrm>
          <a:off x="536358" y="3368468"/>
          <a:ext cx="11046259" cy="3486761"/>
        </p:xfrm>
        <a:graphic>
          <a:graphicData uri="http://schemas.openxmlformats.org/drawingml/2006/table">
            <a:tbl>
              <a:tblPr firstRow="1" bandRow="1">
                <a:tableStyleId>{2D5ABB26-0587-4C30-8999-92F81FD0307C}</a:tableStyleId>
              </a:tblPr>
              <a:tblGrid>
                <a:gridCol w="3439874">
                  <a:extLst>
                    <a:ext uri="{9D8B030D-6E8A-4147-A177-3AD203B41FA5}">
                      <a16:colId xmlns:a16="http://schemas.microsoft.com/office/drawing/2014/main" val="2637774620"/>
                    </a:ext>
                  </a:extLst>
                </a:gridCol>
                <a:gridCol w="7606385">
                  <a:extLst>
                    <a:ext uri="{9D8B030D-6E8A-4147-A177-3AD203B41FA5}">
                      <a16:colId xmlns:a16="http://schemas.microsoft.com/office/drawing/2014/main" val="1362268111"/>
                    </a:ext>
                  </a:extLst>
                </a:gridCol>
              </a:tblGrid>
              <a:tr h="3486761">
                <a:tc>
                  <a:txBody>
                    <a:bodyPr/>
                    <a:lstStyle/>
                    <a:p>
                      <a:pPr marL="71755" marR="262255" algn="l">
                        <a:lnSpc>
                          <a:spcPct val="100000"/>
                        </a:lnSpc>
                        <a:spcBef>
                          <a:spcPts val="0"/>
                        </a:spcBef>
                      </a:pPr>
                      <a:r>
                        <a:rPr lang="tr-TR" sz="2400" b="1" dirty="0">
                          <a:solidFill>
                            <a:srgbClr val="FF0000"/>
                          </a:solidFill>
                          <a:latin typeface="Calibri" panose="020F0502020204030204" pitchFamily="34" charset="0"/>
                          <a:ea typeface="Calibri" panose="020F0502020204030204" pitchFamily="34" charset="0"/>
                          <a:cs typeface="Calibri" panose="020F0502020204030204" pitchFamily="34" charset="0"/>
                        </a:rPr>
                        <a:t>Değerlendirme Takımı ile </a:t>
                      </a:r>
                      <a:r>
                        <a:rPr lang="tr-TR" sz="2400" b="1" u="sng" dirty="0">
                          <a:solidFill>
                            <a:srgbClr val="FF0000"/>
                          </a:solidFill>
                          <a:latin typeface="Calibri" panose="020F0502020204030204" pitchFamily="34" charset="0"/>
                          <a:ea typeface="Calibri" panose="020F0502020204030204" pitchFamily="34" charset="0"/>
                          <a:cs typeface="Calibri" panose="020F0502020204030204" pitchFamily="34" charset="0"/>
                        </a:rPr>
                        <a:t>Kurum Kalite Komisyonu  üyeleri</a:t>
                      </a:r>
                      <a:r>
                        <a:rPr lang="tr-TR" sz="2400" b="1" dirty="0">
                          <a:solidFill>
                            <a:srgbClr val="FF0000"/>
                          </a:solidFill>
                          <a:latin typeface="Calibri" panose="020F0502020204030204" pitchFamily="34" charset="0"/>
                          <a:ea typeface="Calibri" panose="020F0502020204030204" pitchFamily="34" charset="0"/>
                          <a:cs typeface="Calibri" panose="020F0502020204030204" pitchFamily="34" charset="0"/>
                        </a:rPr>
                        <a:t>nin görüşmesi</a:t>
                      </a:r>
                    </a:p>
                    <a:p>
                      <a:pPr marL="71755" marR="262255" algn="l">
                        <a:lnSpc>
                          <a:spcPct val="150000"/>
                        </a:lnSpc>
                        <a:spcBef>
                          <a:spcPts val="615"/>
                        </a:spcBef>
                      </a:pPr>
                      <a:endParaRPr lang="tr-TR" sz="1800" dirty="0">
                        <a:latin typeface="Calibri" panose="020F0502020204030204" pitchFamily="34" charset="0"/>
                        <a:ea typeface="Calibri" panose="020F0502020204030204" pitchFamily="34" charset="0"/>
                        <a:cs typeface="Calibri" panose="020F0502020204030204" pitchFamily="34" charset="0"/>
                      </a:endParaRPr>
                    </a:p>
                  </a:txBody>
                  <a:tcPr marL="0" marR="0" marT="508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a:solidFill>
                        <a:srgbClr val="231F20"/>
                      </a:solidFill>
                      <a:prstDash val="solid"/>
                    </a:lnB>
                    <a:solidFill>
                      <a:srgbClr val="CCCCFF"/>
                    </a:solidFill>
                  </a:tcPr>
                </a:tc>
                <a:tc>
                  <a:txBody>
                    <a:bodyPr/>
                    <a:lstStyle/>
                    <a:p>
                      <a:pPr marL="428625" indent="-342900" algn="l">
                        <a:lnSpc>
                          <a:spcPct val="100000"/>
                        </a:lnSpc>
                        <a:buFont typeface="Wingdings" panose="05000000000000000000" pitchFamily="2" charset="2"/>
                        <a:buChar char="ü"/>
                        <a:tabLst>
                          <a:tab pos="5295900" algn="l"/>
                        </a:tabLst>
                      </a:pPr>
                      <a:r>
                        <a:rPr lang="tr-TR" sz="2000" kern="1200" spc="-120" dirty="0">
                          <a:solidFill>
                            <a:srgbClr val="231F20"/>
                          </a:solidFill>
                          <a:latin typeface="Calibri" panose="020F0502020204030204" pitchFamily="34" charset="0"/>
                          <a:ea typeface="Calibri" panose="020F0502020204030204" pitchFamily="34" charset="0"/>
                          <a:cs typeface="Calibri" panose="020F0502020204030204" pitchFamily="34" charset="0"/>
                        </a:rPr>
                        <a:t>Kurumsal Dış Değerlendirme ve  Akreditasyon Ölçütleri de dikkate alınarak kurum tarafından  oluşturulan kalite güvence sistemi, </a:t>
                      </a:r>
                    </a:p>
                    <a:p>
                      <a:pPr marL="428625" indent="-342900" algn="l">
                        <a:lnSpc>
                          <a:spcPct val="100000"/>
                        </a:lnSpc>
                        <a:buFont typeface="Wingdings" panose="05000000000000000000" pitchFamily="2" charset="2"/>
                        <a:buChar char="ü"/>
                        <a:tabLst>
                          <a:tab pos="5295900" algn="l"/>
                        </a:tabLst>
                      </a:pPr>
                      <a:r>
                        <a:rPr lang="tr-TR" sz="2000" kern="1200" spc="-120" dirty="0">
                          <a:solidFill>
                            <a:srgbClr val="231F20"/>
                          </a:solidFill>
                          <a:latin typeface="Calibri" panose="020F0502020204030204" pitchFamily="34" charset="0"/>
                          <a:ea typeface="Calibri" panose="020F0502020204030204" pitchFamily="34" charset="0"/>
                          <a:cs typeface="Calibri" panose="020F0502020204030204" pitchFamily="34" charset="0"/>
                        </a:rPr>
                        <a:t> Kalite komisyonunun kalite  güvence sistemi içerisindeki ve  karar alma süreçlerindeki yeri</a:t>
                      </a:r>
                      <a:r>
                        <a:rPr lang="tr-TR" sz="2000" kern="1200" spc="-120" dirty="0" smtClean="0">
                          <a:solidFill>
                            <a:srgbClr val="231F20"/>
                          </a:solidFill>
                          <a:latin typeface="Calibri" panose="020F0502020204030204" pitchFamily="34" charset="0"/>
                          <a:ea typeface="Calibri" panose="020F0502020204030204" pitchFamily="34" charset="0"/>
                          <a:cs typeface="Calibri" panose="020F0502020204030204" pitchFamily="34" charset="0"/>
                        </a:rPr>
                        <a:t>,</a:t>
                      </a:r>
                      <a:endParaRPr lang="tr-TR" sz="2000" kern="1200" spc="-120" dirty="0">
                        <a:solidFill>
                          <a:srgbClr val="231F20"/>
                        </a:solidFill>
                        <a:latin typeface="Calibri" panose="020F0502020204030204" pitchFamily="34" charset="0"/>
                        <a:ea typeface="Calibri" panose="020F0502020204030204" pitchFamily="34" charset="0"/>
                        <a:cs typeface="Calibri" panose="020F0502020204030204" pitchFamily="34" charset="0"/>
                      </a:endParaRPr>
                    </a:p>
                    <a:p>
                      <a:pPr marL="428625" indent="-342900" algn="l">
                        <a:lnSpc>
                          <a:spcPct val="100000"/>
                        </a:lnSpc>
                        <a:buFont typeface="Wingdings" panose="05000000000000000000" pitchFamily="2" charset="2"/>
                        <a:buChar char="ü"/>
                        <a:tabLst>
                          <a:tab pos="5295900" algn="l"/>
                        </a:tabLst>
                      </a:pPr>
                      <a:r>
                        <a:rPr lang="tr-TR" sz="2000" kern="1200" spc="-120" dirty="0">
                          <a:solidFill>
                            <a:srgbClr val="231F20"/>
                          </a:solidFill>
                          <a:latin typeface="Calibri" panose="020F0502020204030204" pitchFamily="34" charset="0"/>
                          <a:ea typeface="Calibri" panose="020F0502020204030204" pitchFamily="34" charset="0"/>
                          <a:cs typeface="Calibri" panose="020F0502020204030204" pitchFamily="34" charset="0"/>
                        </a:rPr>
                        <a:t> Kurumun stratejik hedefleri ve  bu hedeflerin bölgesel/ulusal  kalkınma hedefleri içerindeki  yeri, eğitim-öğretim, araştırma,  toplumsal katkı ve idari süreçlerde kurumun yönetimsel yaklaşımı, </a:t>
                      </a:r>
                    </a:p>
                    <a:p>
                      <a:pPr marL="428625" indent="-342900" algn="l">
                        <a:lnSpc>
                          <a:spcPct val="100000"/>
                        </a:lnSpc>
                        <a:buFont typeface="Wingdings" panose="05000000000000000000" pitchFamily="2" charset="2"/>
                        <a:buChar char="ü"/>
                        <a:tabLst>
                          <a:tab pos="5295900" algn="l"/>
                        </a:tabLst>
                      </a:pPr>
                      <a:r>
                        <a:rPr lang="tr-TR" sz="2000" kern="1200" spc="-120" dirty="0">
                          <a:solidFill>
                            <a:srgbClr val="231F20"/>
                          </a:solidFill>
                          <a:latin typeface="Calibri" panose="020F0502020204030204" pitchFamily="34" charset="0"/>
                          <a:ea typeface="Calibri" panose="020F0502020204030204" pitchFamily="34" charset="0"/>
                          <a:cs typeface="Calibri" panose="020F0502020204030204" pitchFamily="34" charset="0"/>
                        </a:rPr>
                        <a:t> Sürekli iyileşme yaklaşımı ve  bu kapsamda elde edilen sonuçlar, </a:t>
                      </a:r>
                    </a:p>
                    <a:p>
                      <a:pPr marL="428625" indent="-342900" algn="l">
                        <a:lnSpc>
                          <a:spcPct val="100000"/>
                        </a:lnSpc>
                        <a:buFont typeface="Wingdings" panose="05000000000000000000" pitchFamily="2" charset="2"/>
                        <a:buChar char="ü"/>
                        <a:tabLst>
                          <a:tab pos="5295900" algn="l"/>
                        </a:tabLst>
                      </a:pPr>
                      <a:r>
                        <a:rPr lang="tr-TR" sz="2000" kern="1200" spc="-120" dirty="0">
                          <a:solidFill>
                            <a:srgbClr val="231F20"/>
                          </a:solidFill>
                          <a:latin typeface="Calibri" panose="020F0502020204030204" pitchFamily="34" charset="0"/>
                          <a:ea typeface="Calibri" panose="020F0502020204030204" pitchFamily="34" charset="0"/>
                          <a:cs typeface="Calibri" panose="020F0502020204030204" pitchFamily="34" charset="0"/>
                        </a:rPr>
                        <a:t>Kurumsal Dış Değerlendirme ve Akreditasyon Ölçütlerine  ilişkin çalışmalar ve tüm birimler  için ortak diğer unsurlar hakkında komisyon güncel bilgileri  içeren bir sunum gerçekleştirir.  Sunum sonrasında soru-cevap  bölümü gerçekleştirilir.</a:t>
                      </a:r>
                      <a:endParaRPr lang="tr-TR" sz="2000" dirty="0">
                        <a:latin typeface="Calibri" panose="020F0502020204030204" pitchFamily="34" charset="0"/>
                        <a:ea typeface="Calibri" panose="020F0502020204030204" pitchFamily="34" charset="0"/>
                        <a:cs typeface="Calibri" panose="020F0502020204030204" pitchFamily="34" charset="0"/>
                      </a:endParaRPr>
                    </a:p>
                  </a:txBody>
                  <a:tcPr marL="0" marR="0" marT="635" marB="0" anchor="ctr">
                    <a:lnL w="12700" cap="flat" cmpd="sng" algn="ctr">
                      <a:solidFill>
                        <a:srgbClr val="231F20"/>
                      </a:solidFill>
                      <a:prstDash val="solid"/>
                      <a:round/>
                      <a:headEnd type="none" w="med" len="med"/>
                      <a:tailEnd type="none" w="med" len="med"/>
                    </a:lnL>
                    <a:lnR w="12700">
                      <a:solidFill>
                        <a:srgbClr val="231F20"/>
                      </a:solidFill>
                      <a:prstDash val="solid"/>
                    </a:lnR>
                    <a:lnT w="12700" cap="flat" cmpd="sng" algn="ctr">
                      <a:solidFill>
                        <a:srgbClr val="231F20"/>
                      </a:solidFill>
                      <a:prstDash val="solid"/>
                      <a:round/>
                      <a:headEnd type="none" w="med" len="med"/>
                      <a:tailEnd type="none" w="med" len="med"/>
                    </a:lnT>
                    <a:lnB w="12700">
                      <a:solidFill>
                        <a:srgbClr val="231F20"/>
                      </a:solidFill>
                      <a:prstDash val="solid"/>
                    </a:lnB>
                    <a:solidFill>
                      <a:srgbClr val="CCCCFF"/>
                    </a:solidFill>
                  </a:tcPr>
                </a:tc>
                <a:extLst>
                  <a:ext uri="{0D108BD9-81ED-4DB2-BD59-A6C34878D82A}">
                    <a16:rowId xmlns:a16="http://schemas.microsoft.com/office/drawing/2014/main" val="3356733172"/>
                  </a:ext>
                </a:extLst>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val="1156442091"/>
              </p:ext>
            </p:extLst>
          </p:nvPr>
        </p:nvGraphicFramePr>
        <p:xfrm>
          <a:off x="536357" y="1378030"/>
          <a:ext cx="11046259" cy="572655"/>
        </p:xfrm>
        <a:graphic>
          <a:graphicData uri="http://schemas.openxmlformats.org/drawingml/2006/table">
            <a:tbl>
              <a:tblPr firstRow="1" bandRow="1">
                <a:tableStyleId>{2D5ABB26-0587-4C30-8999-92F81FD0307C}</a:tableStyleId>
              </a:tblPr>
              <a:tblGrid>
                <a:gridCol w="3439873">
                  <a:extLst>
                    <a:ext uri="{9D8B030D-6E8A-4147-A177-3AD203B41FA5}">
                      <a16:colId xmlns:a16="http://schemas.microsoft.com/office/drawing/2014/main" val="4006091467"/>
                    </a:ext>
                  </a:extLst>
                </a:gridCol>
                <a:gridCol w="7606386">
                  <a:extLst>
                    <a:ext uri="{9D8B030D-6E8A-4147-A177-3AD203B41FA5}">
                      <a16:colId xmlns:a16="http://schemas.microsoft.com/office/drawing/2014/main" val="553655792"/>
                    </a:ext>
                  </a:extLst>
                </a:gridCol>
              </a:tblGrid>
              <a:tr h="572655">
                <a:tc>
                  <a:txBody>
                    <a:bodyPr/>
                    <a:lstStyle/>
                    <a:p>
                      <a:pPr marL="958850" indent="-777875">
                        <a:lnSpc>
                          <a:spcPct val="100000"/>
                        </a:lnSpc>
                        <a:spcBef>
                          <a:spcPts val="165"/>
                        </a:spcBef>
                      </a:pPr>
                      <a:r>
                        <a:rPr sz="2400" b="1" spc="-100" dirty="0">
                          <a:solidFill>
                            <a:schemeClr val="tx1"/>
                          </a:solidFill>
                          <a:latin typeface="Calibri" panose="020F0502020204030204" pitchFamily="34" charset="0"/>
                          <a:ea typeface="Calibri" panose="020F0502020204030204" pitchFamily="34" charset="0"/>
                          <a:cs typeface="Calibri" panose="020F0502020204030204" pitchFamily="34" charset="0"/>
                        </a:rPr>
                        <a:t>Kimler </a:t>
                      </a:r>
                      <a:r>
                        <a:rPr sz="2400" b="1" spc="-90" dirty="0">
                          <a:solidFill>
                            <a:schemeClr val="tx1"/>
                          </a:solidFill>
                          <a:latin typeface="Calibri" panose="020F0502020204030204" pitchFamily="34" charset="0"/>
                          <a:ea typeface="Calibri" panose="020F0502020204030204" pitchFamily="34" charset="0"/>
                          <a:cs typeface="Calibri" panose="020F0502020204030204" pitchFamily="34" charset="0"/>
                        </a:rPr>
                        <a:t>ile </a:t>
                      </a:r>
                      <a:r>
                        <a:rPr sz="2400" b="1" spc="-80" dirty="0">
                          <a:solidFill>
                            <a:schemeClr val="tx1"/>
                          </a:solidFill>
                          <a:latin typeface="Calibri" panose="020F0502020204030204" pitchFamily="34" charset="0"/>
                          <a:ea typeface="Calibri" panose="020F0502020204030204" pitchFamily="34" charset="0"/>
                          <a:cs typeface="Calibri" panose="020F0502020204030204" pitchFamily="34" charset="0"/>
                        </a:rPr>
                        <a:t>ne</a:t>
                      </a:r>
                      <a:r>
                        <a:rPr sz="2400" b="1" spc="-4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sz="2400" b="1" spc="-105" dirty="0">
                          <a:solidFill>
                            <a:schemeClr val="tx1"/>
                          </a:solidFill>
                          <a:latin typeface="Calibri" panose="020F0502020204030204" pitchFamily="34" charset="0"/>
                          <a:ea typeface="Calibri" panose="020F0502020204030204" pitchFamily="34" charset="0"/>
                          <a:cs typeface="Calibri" panose="020F0502020204030204" pitchFamily="34" charset="0"/>
                        </a:rPr>
                        <a:t>yapılacağı</a:t>
                      </a:r>
                      <a:endParaRPr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0" marR="0" marT="2095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CC99"/>
                    </a:solidFill>
                  </a:tcPr>
                </a:tc>
                <a:tc>
                  <a:txBody>
                    <a:bodyPr/>
                    <a:lstStyle/>
                    <a:p>
                      <a:pPr marL="958850" indent="-777875">
                        <a:lnSpc>
                          <a:spcPct val="100000"/>
                        </a:lnSpc>
                        <a:spcBef>
                          <a:spcPts val="165"/>
                        </a:spcBef>
                      </a:pPr>
                      <a:r>
                        <a:rPr lang="tr-TR" sz="2400" b="1" spc="-105" dirty="0">
                          <a:solidFill>
                            <a:schemeClr val="tx1"/>
                          </a:solidFill>
                          <a:latin typeface="Calibri" panose="020F0502020204030204" pitchFamily="34" charset="0"/>
                          <a:ea typeface="Calibri" panose="020F0502020204030204" pitchFamily="34" charset="0"/>
                          <a:cs typeface="Calibri" panose="020F0502020204030204" pitchFamily="34" charset="0"/>
                        </a:rPr>
                        <a:t>İçeriği</a:t>
                      </a:r>
                      <a:endParaRPr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0" marR="0" marT="20955" marB="0" anchor="ctr">
                    <a:lnL w="12700" cap="flat" cmpd="sng" algn="ctr">
                      <a:solidFill>
                        <a:srgbClr val="231F20"/>
                      </a:solidFill>
                      <a:prstDash val="solid"/>
                      <a:round/>
                      <a:headEnd type="none" w="med" len="med"/>
                      <a:tailEnd type="none" w="med" len="med"/>
                    </a:lnL>
                    <a:lnR w="12700">
                      <a:solidFill>
                        <a:srgbClr val="231F20"/>
                      </a:solidFill>
                      <a:prstDash val="solid"/>
                    </a:lnR>
                    <a:lnT w="12700">
                      <a:solidFill>
                        <a:srgbClr val="231F20"/>
                      </a:solidFill>
                      <a:prstDash val="solid"/>
                    </a:lnT>
                    <a:lnB w="12700" cap="flat" cmpd="sng" algn="ctr">
                      <a:solidFill>
                        <a:srgbClr val="231F20"/>
                      </a:solidFill>
                      <a:prstDash val="solid"/>
                      <a:round/>
                      <a:headEnd type="none" w="med" len="med"/>
                      <a:tailEnd type="none" w="med" len="med"/>
                    </a:lnB>
                    <a:solidFill>
                      <a:srgbClr val="FFCC99"/>
                    </a:solidFill>
                  </a:tcPr>
                </a:tc>
                <a:extLst>
                  <a:ext uri="{0D108BD9-81ED-4DB2-BD59-A6C34878D82A}">
                    <a16:rowId xmlns:a16="http://schemas.microsoft.com/office/drawing/2014/main" val="1529345538"/>
                  </a:ext>
                </a:extLst>
              </a:tr>
            </a:tbl>
          </a:graphicData>
        </a:graphic>
      </p:graphicFrame>
    </p:spTree>
    <p:extLst>
      <p:ext uri="{BB962C8B-B14F-4D97-AF65-F5344CB8AC3E}">
        <p14:creationId xmlns:p14="http://schemas.microsoft.com/office/powerpoint/2010/main" val="155287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42C0DB4F-D11D-4F54-9D3B-A709721EB97D}" type="slidenum">
              <a:rPr lang="tr-TR" smtClean="0"/>
              <a:t>19</a:t>
            </a:fld>
            <a:endParaRPr lang="tr-TR"/>
          </a:p>
        </p:txBody>
      </p:sp>
      <p:sp>
        <p:nvSpPr>
          <p:cNvPr id="3" name="Unvan 1"/>
          <p:cNvSpPr txBox="1">
            <a:spLocks/>
          </p:cNvSpPr>
          <p:nvPr/>
        </p:nvSpPr>
        <p:spPr>
          <a:xfrm>
            <a:off x="536359" y="96483"/>
            <a:ext cx="11046258" cy="572655"/>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tr-TR" sz="3200" b="1" dirty="0">
                <a:latin typeface="Calibri" panose="020F0502020204030204" pitchFamily="34" charset="0"/>
                <a:ea typeface="Calibri" panose="020F0502020204030204" pitchFamily="34" charset="0"/>
                <a:cs typeface="Calibri" panose="020F0502020204030204" pitchFamily="34" charset="0"/>
              </a:rPr>
              <a:t>KAP Değerlendirme TAKIMI ZİYARET </a:t>
            </a:r>
            <a:r>
              <a:rPr lang="tr-TR" sz="3200" b="1" dirty="0" smtClean="0">
                <a:latin typeface="Calibri" panose="020F0502020204030204" pitchFamily="34" charset="0"/>
                <a:ea typeface="Calibri" panose="020F0502020204030204" pitchFamily="34" charset="0"/>
                <a:cs typeface="Calibri" panose="020F0502020204030204" pitchFamily="34" charset="0"/>
              </a:rPr>
              <a:t>PLANI</a:t>
            </a:r>
            <a:endParaRPr lang="tr-TR" sz="3200" b="1"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Tablo 4"/>
          <p:cNvGraphicFramePr>
            <a:graphicFrameLocks noGrp="1"/>
          </p:cNvGraphicFramePr>
          <p:nvPr>
            <p:extLst>
              <p:ext uri="{D42A27DB-BD31-4B8C-83A1-F6EECF244321}">
                <p14:modId xmlns:p14="http://schemas.microsoft.com/office/powerpoint/2010/main" val="2144188549"/>
              </p:ext>
            </p:extLst>
          </p:nvPr>
        </p:nvGraphicFramePr>
        <p:xfrm>
          <a:off x="536357" y="1378030"/>
          <a:ext cx="11046259" cy="572655"/>
        </p:xfrm>
        <a:graphic>
          <a:graphicData uri="http://schemas.openxmlformats.org/drawingml/2006/table">
            <a:tbl>
              <a:tblPr firstRow="1" bandRow="1">
                <a:tableStyleId>{2D5ABB26-0587-4C30-8999-92F81FD0307C}</a:tableStyleId>
              </a:tblPr>
              <a:tblGrid>
                <a:gridCol w="3439873">
                  <a:extLst>
                    <a:ext uri="{9D8B030D-6E8A-4147-A177-3AD203B41FA5}">
                      <a16:colId xmlns:a16="http://schemas.microsoft.com/office/drawing/2014/main" val="4006091467"/>
                    </a:ext>
                  </a:extLst>
                </a:gridCol>
                <a:gridCol w="7606386">
                  <a:extLst>
                    <a:ext uri="{9D8B030D-6E8A-4147-A177-3AD203B41FA5}">
                      <a16:colId xmlns:a16="http://schemas.microsoft.com/office/drawing/2014/main" val="553655792"/>
                    </a:ext>
                  </a:extLst>
                </a:gridCol>
              </a:tblGrid>
              <a:tr h="572655">
                <a:tc>
                  <a:txBody>
                    <a:bodyPr/>
                    <a:lstStyle/>
                    <a:p>
                      <a:pPr marL="958850" indent="-777875">
                        <a:lnSpc>
                          <a:spcPct val="100000"/>
                        </a:lnSpc>
                        <a:spcBef>
                          <a:spcPts val="165"/>
                        </a:spcBef>
                      </a:pPr>
                      <a:r>
                        <a:rPr sz="2400" b="1" spc="-100" dirty="0">
                          <a:solidFill>
                            <a:schemeClr val="tx1"/>
                          </a:solidFill>
                          <a:latin typeface="Calibri" panose="020F0502020204030204" pitchFamily="34" charset="0"/>
                          <a:ea typeface="Calibri" panose="020F0502020204030204" pitchFamily="34" charset="0"/>
                          <a:cs typeface="Calibri" panose="020F0502020204030204" pitchFamily="34" charset="0"/>
                        </a:rPr>
                        <a:t>Kimler </a:t>
                      </a:r>
                      <a:r>
                        <a:rPr sz="2400" b="1" spc="-90" dirty="0">
                          <a:solidFill>
                            <a:schemeClr val="tx1"/>
                          </a:solidFill>
                          <a:latin typeface="Calibri" panose="020F0502020204030204" pitchFamily="34" charset="0"/>
                          <a:ea typeface="Calibri" panose="020F0502020204030204" pitchFamily="34" charset="0"/>
                          <a:cs typeface="Calibri" panose="020F0502020204030204" pitchFamily="34" charset="0"/>
                        </a:rPr>
                        <a:t>ile </a:t>
                      </a:r>
                      <a:r>
                        <a:rPr sz="2400" b="1" spc="-80" dirty="0">
                          <a:solidFill>
                            <a:schemeClr val="tx1"/>
                          </a:solidFill>
                          <a:latin typeface="Calibri" panose="020F0502020204030204" pitchFamily="34" charset="0"/>
                          <a:ea typeface="Calibri" panose="020F0502020204030204" pitchFamily="34" charset="0"/>
                          <a:cs typeface="Calibri" panose="020F0502020204030204" pitchFamily="34" charset="0"/>
                        </a:rPr>
                        <a:t>ne</a:t>
                      </a:r>
                      <a:r>
                        <a:rPr sz="2400" b="1" spc="-4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sz="2400" b="1" spc="-105" dirty="0">
                          <a:solidFill>
                            <a:schemeClr val="tx1"/>
                          </a:solidFill>
                          <a:latin typeface="Calibri" panose="020F0502020204030204" pitchFamily="34" charset="0"/>
                          <a:ea typeface="Calibri" panose="020F0502020204030204" pitchFamily="34" charset="0"/>
                          <a:cs typeface="Calibri" panose="020F0502020204030204" pitchFamily="34" charset="0"/>
                        </a:rPr>
                        <a:t>yapılacağı</a:t>
                      </a:r>
                      <a:endParaRPr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0" marR="0" marT="2095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CC99"/>
                    </a:solidFill>
                  </a:tcPr>
                </a:tc>
                <a:tc>
                  <a:txBody>
                    <a:bodyPr/>
                    <a:lstStyle/>
                    <a:p>
                      <a:pPr marL="958850" indent="-777875">
                        <a:lnSpc>
                          <a:spcPct val="100000"/>
                        </a:lnSpc>
                        <a:spcBef>
                          <a:spcPts val="165"/>
                        </a:spcBef>
                      </a:pPr>
                      <a:r>
                        <a:rPr lang="tr-TR" sz="2400" b="1" spc="-105" dirty="0">
                          <a:solidFill>
                            <a:schemeClr val="tx1"/>
                          </a:solidFill>
                          <a:latin typeface="Calibri" panose="020F0502020204030204" pitchFamily="34" charset="0"/>
                          <a:ea typeface="Calibri" panose="020F0502020204030204" pitchFamily="34" charset="0"/>
                          <a:cs typeface="Calibri" panose="020F0502020204030204" pitchFamily="34" charset="0"/>
                        </a:rPr>
                        <a:t>İçeriği</a:t>
                      </a:r>
                      <a:endParaRPr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0" marR="0" marT="20955" marB="0" anchor="ctr">
                    <a:lnL w="12700" cap="flat" cmpd="sng" algn="ctr">
                      <a:solidFill>
                        <a:srgbClr val="231F20"/>
                      </a:solidFill>
                      <a:prstDash val="solid"/>
                      <a:round/>
                      <a:headEnd type="none" w="med" len="med"/>
                      <a:tailEnd type="none" w="med" len="med"/>
                    </a:lnL>
                    <a:lnR w="12700">
                      <a:solidFill>
                        <a:srgbClr val="231F20"/>
                      </a:solidFill>
                      <a:prstDash val="solid"/>
                    </a:lnR>
                    <a:lnT w="12700">
                      <a:solidFill>
                        <a:srgbClr val="231F20"/>
                      </a:solidFill>
                      <a:prstDash val="solid"/>
                    </a:lnT>
                    <a:lnB w="12700" cap="flat" cmpd="sng" algn="ctr">
                      <a:solidFill>
                        <a:srgbClr val="231F20"/>
                      </a:solidFill>
                      <a:prstDash val="solid"/>
                      <a:round/>
                      <a:headEnd type="none" w="med" len="med"/>
                      <a:tailEnd type="none" w="med" len="med"/>
                    </a:lnB>
                    <a:solidFill>
                      <a:srgbClr val="FFCC99"/>
                    </a:solidFill>
                  </a:tcPr>
                </a:tc>
                <a:extLst>
                  <a:ext uri="{0D108BD9-81ED-4DB2-BD59-A6C34878D82A}">
                    <a16:rowId xmlns:a16="http://schemas.microsoft.com/office/drawing/2014/main" val="1529345538"/>
                  </a:ext>
                </a:extLst>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934187971"/>
              </p:ext>
            </p:extLst>
          </p:nvPr>
        </p:nvGraphicFramePr>
        <p:xfrm>
          <a:off x="536357" y="1950685"/>
          <a:ext cx="11046259" cy="3240151"/>
        </p:xfrm>
        <a:graphic>
          <a:graphicData uri="http://schemas.openxmlformats.org/drawingml/2006/table">
            <a:tbl>
              <a:tblPr firstRow="1" bandRow="1">
                <a:tableStyleId>{2D5ABB26-0587-4C30-8999-92F81FD0307C}</a:tableStyleId>
              </a:tblPr>
              <a:tblGrid>
                <a:gridCol w="3435279">
                  <a:extLst>
                    <a:ext uri="{9D8B030D-6E8A-4147-A177-3AD203B41FA5}">
                      <a16:colId xmlns:a16="http://schemas.microsoft.com/office/drawing/2014/main" val="2015992472"/>
                    </a:ext>
                  </a:extLst>
                </a:gridCol>
                <a:gridCol w="7610980">
                  <a:extLst>
                    <a:ext uri="{9D8B030D-6E8A-4147-A177-3AD203B41FA5}">
                      <a16:colId xmlns:a16="http://schemas.microsoft.com/office/drawing/2014/main" val="2796595022"/>
                    </a:ext>
                  </a:extLst>
                </a:gridCol>
              </a:tblGrid>
              <a:tr h="3240151">
                <a:tc>
                  <a:txBody>
                    <a:bodyPr/>
                    <a:lstStyle/>
                    <a:p>
                      <a:pPr marL="71755">
                        <a:lnSpc>
                          <a:spcPct val="100000"/>
                        </a:lnSpc>
                        <a:spcBef>
                          <a:spcPts val="1005"/>
                        </a:spcBef>
                      </a:pPr>
                      <a:r>
                        <a:rPr lang="tr-TR" sz="2400" b="1" spc="-80" dirty="0">
                          <a:solidFill>
                            <a:srgbClr val="FF0000"/>
                          </a:solidFill>
                          <a:latin typeface="Calibri" panose="020F0502020204030204" pitchFamily="34" charset="0"/>
                          <a:ea typeface="Calibri" panose="020F0502020204030204" pitchFamily="34" charset="0"/>
                          <a:cs typeface="Calibri" panose="020F0502020204030204" pitchFamily="34" charset="0"/>
                        </a:rPr>
                        <a:t>Değerlendirme Takımı ile </a:t>
                      </a:r>
                      <a:r>
                        <a:rPr lang="tr-TR" sz="2400" b="1" u="sng" spc="-80" dirty="0">
                          <a:solidFill>
                            <a:srgbClr val="FF0000"/>
                          </a:solidFill>
                          <a:latin typeface="Calibri" panose="020F0502020204030204" pitchFamily="34" charset="0"/>
                          <a:ea typeface="Calibri" panose="020F0502020204030204" pitchFamily="34" charset="0"/>
                          <a:cs typeface="Calibri" panose="020F0502020204030204" pitchFamily="34" charset="0"/>
                        </a:rPr>
                        <a:t>Senato ve Yönetim Kurulu  üyeleri</a:t>
                      </a:r>
                      <a:r>
                        <a:rPr lang="tr-TR" sz="2400" b="1" spc="-80" dirty="0">
                          <a:solidFill>
                            <a:srgbClr val="FF0000"/>
                          </a:solidFill>
                          <a:latin typeface="Calibri" panose="020F0502020204030204" pitchFamily="34" charset="0"/>
                          <a:ea typeface="Calibri" panose="020F0502020204030204" pitchFamily="34" charset="0"/>
                          <a:cs typeface="Calibri" panose="020F0502020204030204" pitchFamily="34" charset="0"/>
                        </a:rPr>
                        <a:t>nin görüşmesi</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a:solidFill>
                        <a:srgbClr val="231F20"/>
                      </a:solidFill>
                      <a:prstDash val="solid"/>
                    </a:lnB>
                    <a:solidFill>
                      <a:srgbClr val="CCCCFF"/>
                    </a:solidFill>
                  </a:tcPr>
                </a:tc>
                <a:tc>
                  <a:txBody>
                    <a:bodyPr/>
                    <a:lstStyle/>
                    <a:p>
                      <a:pPr marL="414655" indent="-342900" algn="l">
                        <a:lnSpc>
                          <a:spcPct val="100000"/>
                        </a:lnSpc>
                        <a:spcBef>
                          <a:spcPts val="165"/>
                        </a:spcBef>
                        <a:buFont typeface="Wingdings" panose="05000000000000000000" pitchFamily="2" charset="2"/>
                        <a:buChar char="ü"/>
                      </a:pPr>
                      <a:r>
                        <a:rPr lang="tr-TR" sz="2000" spc="-80" dirty="0">
                          <a:solidFill>
                            <a:srgbClr val="231F20"/>
                          </a:solidFill>
                          <a:latin typeface="Calibri" panose="020F0502020204030204" pitchFamily="34" charset="0"/>
                          <a:ea typeface="Calibri" panose="020F0502020204030204" pitchFamily="34" charset="0"/>
                          <a:cs typeface="Calibri" panose="020F0502020204030204" pitchFamily="34" charset="0"/>
                        </a:rPr>
                        <a:t>Kurumsal Dış Değerlendirme ve  Akreditasyon Ölçütleri de dikkate alınarak kurum tarafından  oluşturulan kalite güvence sistemi, </a:t>
                      </a:r>
                    </a:p>
                    <a:p>
                      <a:pPr marL="414655" indent="-342900" algn="l">
                        <a:lnSpc>
                          <a:spcPct val="100000"/>
                        </a:lnSpc>
                        <a:spcBef>
                          <a:spcPts val="165"/>
                        </a:spcBef>
                        <a:buFont typeface="Wingdings" panose="05000000000000000000" pitchFamily="2" charset="2"/>
                        <a:buChar char="ü"/>
                      </a:pPr>
                      <a:r>
                        <a:rPr lang="tr-TR" sz="2000" spc="-80" dirty="0">
                          <a:solidFill>
                            <a:srgbClr val="231F20"/>
                          </a:solidFill>
                          <a:latin typeface="Calibri" panose="020F0502020204030204" pitchFamily="34" charset="0"/>
                          <a:ea typeface="Calibri" panose="020F0502020204030204" pitchFamily="34" charset="0"/>
                          <a:cs typeface="Calibri" panose="020F0502020204030204" pitchFamily="34" charset="0"/>
                        </a:rPr>
                        <a:t>Kurumun stratejik hedefleri  ve bu hedeflerin bölgesel/ulusal  kalkınma hedefleri içerindeki  yeri, </a:t>
                      </a:r>
                    </a:p>
                    <a:p>
                      <a:pPr marL="414655" indent="-342900" algn="l">
                        <a:lnSpc>
                          <a:spcPct val="100000"/>
                        </a:lnSpc>
                        <a:spcBef>
                          <a:spcPts val="165"/>
                        </a:spcBef>
                        <a:buFont typeface="Wingdings" panose="05000000000000000000" pitchFamily="2" charset="2"/>
                        <a:buChar char="ü"/>
                      </a:pPr>
                      <a:r>
                        <a:rPr lang="tr-TR" sz="2000" spc="-80" dirty="0">
                          <a:solidFill>
                            <a:srgbClr val="231F20"/>
                          </a:solidFill>
                          <a:latin typeface="Calibri" panose="020F0502020204030204" pitchFamily="34" charset="0"/>
                          <a:ea typeface="Calibri" panose="020F0502020204030204" pitchFamily="34" charset="0"/>
                          <a:cs typeface="Calibri" panose="020F0502020204030204" pitchFamily="34" charset="0"/>
                        </a:rPr>
                        <a:t>Eğitim-öğretim, </a:t>
                      </a:r>
                    </a:p>
                    <a:p>
                      <a:pPr marL="414655" indent="-342900" algn="l">
                        <a:lnSpc>
                          <a:spcPct val="100000"/>
                        </a:lnSpc>
                        <a:spcBef>
                          <a:spcPts val="165"/>
                        </a:spcBef>
                        <a:buFont typeface="Wingdings" panose="05000000000000000000" pitchFamily="2" charset="2"/>
                        <a:buChar char="ü"/>
                      </a:pPr>
                      <a:r>
                        <a:rPr lang="tr-TR" sz="2000" spc="-80" dirty="0">
                          <a:solidFill>
                            <a:srgbClr val="231F20"/>
                          </a:solidFill>
                          <a:latin typeface="Calibri" panose="020F0502020204030204" pitchFamily="34" charset="0"/>
                          <a:ea typeface="Calibri" panose="020F0502020204030204" pitchFamily="34" charset="0"/>
                          <a:cs typeface="Calibri" panose="020F0502020204030204" pitchFamily="34" charset="0"/>
                        </a:rPr>
                        <a:t>Araştırma,  </a:t>
                      </a:r>
                    </a:p>
                    <a:p>
                      <a:pPr marL="414655" indent="-342900" algn="l">
                        <a:lnSpc>
                          <a:spcPct val="100000"/>
                        </a:lnSpc>
                        <a:spcBef>
                          <a:spcPts val="165"/>
                        </a:spcBef>
                        <a:buFont typeface="Wingdings" panose="05000000000000000000" pitchFamily="2" charset="2"/>
                        <a:buChar char="ü"/>
                      </a:pPr>
                      <a:r>
                        <a:rPr lang="tr-TR" sz="2000" spc="-80" dirty="0">
                          <a:solidFill>
                            <a:srgbClr val="231F20"/>
                          </a:solidFill>
                          <a:latin typeface="Calibri" panose="020F0502020204030204" pitchFamily="34" charset="0"/>
                          <a:ea typeface="Calibri" panose="020F0502020204030204" pitchFamily="34" charset="0"/>
                          <a:cs typeface="Calibri" panose="020F0502020204030204" pitchFamily="34" charset="0"/>
                        </a:rPr>
                        <a:t>Toplumsal katkı,</a:t>
                      </a:r>
                    </a:p>
                    <a:p>
                      <a:pPr marL="414655" indent="-342900" algn="l">
                        <a:lnSpc>
                          <a:spcPct val="100000"/>
                        </a:lnSpc>
                        <a:spcBef>
                          <a:spcPts val="165"/>
                        </a:spcBef>
                        <a:buFont typeface="Wingdings" panose="05000000000000000000" pitchFamily="2" charset="2"/>
                        <a:buChar char="ü"/>
                      </a:pPr>
                      <a:r>
                        <a:rPr lang="tr-TR" sz="2000" spc="-80" dirty="0">
                          <a:solidFill>
                            <a:srgbClr val="231F20"/>
                          </a:solidFill>
                          <a:latin typeface="Calibri" panose="020F0502020204030204" pitchFamily="34" charset="0"/>
                          <a:ea typeface="Calibri" panose="020F0502020204030204" pitchFamily="34" charset="0"/>
                          <a:cs typeface="Calibri" panose="020F0502020204030204" pitchFamily="34" charset="0"/>
                        </a:rPr>
                        <a:t>İdari süreçlerde kurumun yönetimsel yaklaşımı, </a:t>
                      </a:r>
                    </a:p>
                    <a:p>
                      <a:pPr marL="414655" indent="-342900" algn="l">
                        <a:lnSpc>
                          <a:spcPct val="100000"/>
                        </a:lnSpc>
                        <a:spcBef>
                          <a:spcPts val="165"/>
                        </a:spcBef>
                        <a:buFont typeface="Wingdings" panose="05000000000000000000" pitchFamily="2" charset="2"/>
                        <a:buChar char="ü"/>
                      </a:pPr>
                      <a:r>
                        <a:rPr lang="tr-TR" sz="2000" spc="-80" dirty="0">
                          <a:solidFill>
                            <a:srgbClr val="231F20"/>
                          </a:solidFill>
                          <a:latin typeface="Calibri" panose="020F0502020204030204" pitchFamily="34" charset="0"/>
                          <a:ea typeface="Calibri" panose="020F0502020204030204" pitchFamily="34" charset="0"/>
                          <a:cs typeface="Calibri" panose="020F0502020204030204" pitchFamily="34" charset="0"/>
                        </a:rPr>
                        <a:t>Sürekli iyileşme yaklaşımı </a:t>
                      </a:r>
                      <a:r>
                        <a:rPr lang="tr-TR" sz="2000" spc="-80" dirty="0" smtClean="0">
                          <a:solidFill>
                            <a:srgbClr val="231F20"/>
                          </a:solidFill>
                          <a:latin typeface="Calibri" panose="020F0502020204030204" pitchFamily="34" charset="0"/>
                          <a:ea typeface="Calibri" panose="020F0502020204030204" pitchFamily="34" charset="0"/>
                          <a:cs typeface="Calibri" panose="020F0502020204030204" pitchFamily="34" charset="0"/>
                        </a:rPr>
                        <a:t>ve  </a:t>
                      </a:r>
                      <a:r>
                        <a:rPr lang="tr-TR" sz="2000" spc="-80" dirty="0">
                          <a:solidFill>
                            <a:srgbClr val="231F20"/>
                          </a:solidFill>
                          <a:latin typeface="Calibri" panose="020F0502020204030204" pitchFamily="34" charset="0"/>
                          <a:ea typeface="Calibri" panose="020F0502020204030204" pitchFamily="34" charset="0"/>
                          <a:cs typeface="Calibri" panose="020F0502020204030204" pitchFamily="34" charset="0"/>
                        </a:rPr>
                        <a:t>bu kapsamda elde edilen sonuçlar görüşülür.</a:t>
                      </a:r>
                    </a:p>
                  </a:txBody>
                  <a:tcPr marL="0" marR="0" marT="20955" marB="0" anchor="ctr">
                    <a:lnL w="12700" cap="flat" cmpd="sng" algn="ctr">
                      <a:solidFill>
                        <a:srgbClr val="231F20"/>
                      </a:solidFill>
                      <a:prstDash val="solid"/>
                      <a:round/>
                      <a:headEnd type="none" w="med" len="med"/>
                      <a:tailEnd type="none" w="med" len="med"/>
                    </a:lnL>
                    <a:lnR w="12700">
                      <a:solidFill>
                        <a:srgbClr val="231F20"/>
                      </a:solidFill>
                      <a:prstDash val="soli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CCFF"/>
                    </a:solidFill>
                  </a:tcPr>
                </a:tc>
                <a:extLst>
                  <a:ext uri="{0D108BD9-81ED-4DB2-BD59-A6C34878D82A}">
                    <a16:rowId xmlns:a16="http://schemas.microsoft.com/office/drawing/2014/main" val="1236484549"/>
                  </a:ext>
                </a:extLst>
              </a:tr>
            </a:tbl>
          </a:graphicData>
        </a:graphic>
      </p:graphicFrame>
      <p:sp>
        <p:nvSpPr>
          <p:cNvPr id="8" name="Unvan 1"/>
          <p:cNvSpPr txBox="1">
            <a:spLocks/>
          </p:cNvSpPr>
          <p:nvPr/>
        </p:nvSpPr>
        <p:spPr>
          <a:xfrm>
            <a:off x="5168502" y="796634"/>
            <a:ext cx="1781968" cy="484912"/>
          </a:xfrm>
          <a:prstGeom prst="rect">
            <a:avLst/>
          </a:prstGeom>
          <a:solidFill>
            <a:srgbClr val="FFFF00"/>
          </a:solidFill>
          <a:ln w="31750" cap="sq">
            <a:solidFill>
              <a:schemeClr val="tx1">
                <a:lumMod val="75000"/>
                <a:lumOff val="25000"/>
              </a:schemeClr>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tr-TR" sz="2400" b="1" dirty="0" smtClean="0">
                <a:latin typeface="Calibri" panose="020F0502020204030204" pitchFamily="34" charset="0"/>
                <a:ea typeface="Calibri" panose="020F0502020204030204" pitchFamily="34" charset="0"/>
                <a:cs typeface="Calibri" panose="020F0502020204030204" pitchFamily="34" charset="0"/>
              </a:rPr>
              <a:t>1.gün</a:t>
            </a:r>
            <a:endParaRPr lang="tr-TR" sz="2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059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8"/>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05164" y="2638044"/>
            <a:ext cx="10788072" cy="3430247"/>
          </a:xfrm>
        </p:spPr>
        <p:txBody>
          <a:bodyPr>
            <a:noAutofit/>
          </a:bodyPr>
          <a:lstStyle/>
          <a:p>
            <a:pPr>
              <a:buFont typeface="Wingdings" panose="05000000000000000000" pitchFamily="2" charset="2"/>
              <a:buChar char="ü"/>
            </a:pPr>
            <a:r>
              <a:rPr lang="tr-TR" sz="36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Yüksek Öğretim Kalite Kurulu (YÖKAK)</a:t>
            </a:r>
            <a:endParaRPr lang="tr-TR" sz="3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ü"/>
            </a:pPr>
            <a:r>
              <a:rPr lang="tr-TR" sz="36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Kurumsal </a:t>
            </a:r>
            <a:r>
              <a:rPr lang="tr-TR" sz="3600" dirty="0">
                <a:solidFill>
                  <a:schemeClr val="tx1"/>
                </a:solidFill>
                <a:latin typeface="Calibri" panose="020F0502020204030204" pitchFamily="34" charset="0"/>
                <a:ea typeface="Calibri" panose="020F0502020204030204" pitchFamily="34" charset="0"/>
                <a:cs typeface="Calibri" panose="020F0502020204030204" pitchFamily="34" charset="0"/>
              </a:rPr>
              <a:t>Akreditasyon Programı (KAP</a:t>
            </a:r>
            <a:r>
              <a:rPr lang="tr-TR" sz="36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tr-TR" sz="3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ü"/>
            </a:pPr>
            <a:r>
              <a:rPr lang="tr-TR" sz="36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KAP Değerlendirme Süreci</a:t>
            </a:r>
            <a:endParaRPr lang="tr-TR" sz="3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ü"/>
            </a:pPr>
            <a:r>
              <a:rPr lang="tr-TR" sz="36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KAP Değerlendirme </a:t>
            </a:r>
            <a:r>
              <a:rPr lang="tr-TR" sz="36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Kriterleri</a:t>
            </a:r>
          </a:p>
          <a:p>
            <a:pPr>
              <a:buFont typeface="Wingdings" panose="05000000000000000000" pitchFamily="2" charset="2"/>
              <a:buChar char="ü"/>
            </a:pPr>
            <a:r>
              <a:rPr lang="tr-TR" sz="3600" dirty="0">
                <a:solidFill>
                  <a:schemeClr val="tx1"/>
                </a:solidFill>
                <a:latin typeface="Calibri" panose="020F0502020204030204" pitchFamily="34" charset="0"/>
                <a:ea typeface="Calibri" panose="020F0502020204030204" pitchFamily="34" charset="0"/>
                <a:cs typeface="Calibri" panose="020F0502020204030204" pitchFamily="34" charset="0"/>
              </a:rPr>
              <a:t>KAP Değerlendirme </a:t>
            </a:r>
            <a:r>
              <a:rPr lang="tr-TR" sz="36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Takımı Ziyaret Planı</a:t>
            </a:r>
          </a:p>
          <a:p>
            <a:endParaRPr lang="tr-TR" sz="36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Slayt Numarası Yer Tutucusu 3"/>
          <p:cNvSpPr>
            <a:spLocks noGrp="1"/>
          </p:cNvSpPr>
          <p:nvPr>
            <p:ph type="sldNum" sz="quarter" idx="12"/>
          </p:nvPr>
        </p:nvSpPr>
        <p:spPr/>
        <p:txBody>
          <a:bodyPr/>
          <a:lstStyle/>
          <a:p>
            <a:fld id="{42C0DB4F-D11D-4F54-9D3B-A709721EB97D}" type="slidenum">
              <a:rPr lang="tr-TR" smtClean="0"/>
              <a:t>2</a:t>
            </a:fld>
            <a:endParaRPr lang="tr-TR"/>
          </a:p>
        </p:txBody>
      </p:sp>
      <p:sp>
        <p:nvSpPr>
          <p:cNvPr id="5" name="Unvan 1"/>
          <p:cNvSpPr txBox="1">
            <a:spLocks/>
          </p:cNvSpPr>
          <p:nvPr/>
        </p:nvSpPr>
        <p:spPr>
          <a:xfrm>
            <a:off x="646545" y="909276"/>
            <a:ext cx="11009746"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tr-TR" sz="4400" b="1" dirty="0">
                <a:solidFill>
                  <a:schemeClr val="tx1"/>
                </a:solidFill>
                <a:latin typeface="Calibri" panose="020F0502020204030204" pitchFamily="34" charset="0"/>
                <a:ea typeface="Calibri" panose="020F0502020204030204" pitchFamily="34" charset="0"/>
                <a:cs typeface="Calibri" panose="020F0502020204030204" pitchFamily="34" charset="0"/>
              </a:rPr>
              <a:t>Sunum İçeriği</a:t>
            </a:r>
          </a:p>
        </p:txBody>
      </p:sp>
    </p:spTree>
    <p:extLst>
      <p:ext uri="{BB962C8B-B14F-4D97-AF65-F5344CB8AC3E}">
        <p14:creationId xmlns:p14="http://schemas.microsoft.com/office/powerpoint/2010/main" val="393648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11737976" y="6421120"/>
            <a:ext cx="365760" cy="365760"/>
          </a:xfrm>
        </p:spPr>
        <p:txBody>
          <a:bodyPr/>
          <a:lstStyle/>
          <a:p>
            <a:fld id="{42C0DB4F-D11D-4F54-9D3B-A709721EB97D}" type="slidenum">
              <a:rPr lang="tr-TR" smtClean="0"/>
              <a:t>20</a:t>
            </a:fld>
            <a:endParaRPr lang="tr-TR" dirty="0"/>
          </a:p>
        </p:txBody>
      </p:sp>
      <p:sp>
        <p:nvSpPr>
          <p:cNvPr id="3" name="Unvan 1"/>
          <p:cNvSpPr txBox="1">
            <a:spLocks/>
          </p:cNvSpPr>
          <p:nvPr/>
        </p:nvSpPr>
        <p:spPr>
          <a:xfrm>
            <a:off x="536359" y="4123"/>
            <a:ext cx="11046258" cy="572655"/>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tr-TR" sz="3200" b="1" dirty="0">
                <a:latin typeface="Calibri" panose="020F0502020204030204" pitchFamily="34" charset="0"/>
                <a:ea typeface="Calibri" panose="020F0502020204030204" pitchFamily="34" charset="0"/>
                <a:cs typeface="Calibri" panose="020F0502020204030204" pitchFamily="34" charset="0"/>
              </a:rPr>
              <a:t>KAP Değerlendirme TAKIMI ZİYARET </a:t>
            </a:r>
            <a:r>
              <a:rPr lang="tr-TR" sz="3200" b="1" dirty="0" smtClean="0">
                <a:latin typeface="Calibri" panose="020F0502020204030204" pitchFamily="34" charset="0"/>
                <a:ea typeface="Calibri" panose="020F0502020204030204" pitchFamily="34" charset="0"/>
                <a:cs typeface="Calibri" panose="020F0502020204030204" pitchFamily="34" charset="0"/>
              </a:rPr>
              <a:t>PLANI</a:t>
            </a:r>
            <a:endParaRPr lang="tr-TR" sz="3200" b="1"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Tablo 4"/>
          <p:cNvGraphicFramePr>
            <a:graphicFrameLocks noGrp="1"/>
          </p:cNvGraphicFramePr>
          <p:nvPr>
            <p:extLst>
              <p:ext uri="{D42A27DB-BD31-4B8C-83A1-F6EECF244321}">
                <p14:modId xmlns:p14="http://schemas.microsoft.com/office/powerpoint/2010/main" val="1918290195"/>
              </p:ext>
            </p:extLst>
          </p:nvPr>
        </p:nvGraphicFramePr>
        <p:xfrm>
          <a:off x="536358" y="1126850"/>
          <a:ext cx="11046259" cy="386715"/>
        </p:xfrm>
        <a:graphic>
          <a:graphicData uri="http://schemas.openxmlformats.org/drawingml/2006/table">
            <a:tbl>
              <a:tblPr firstRow="1" bandRow="1">
                <a:tableStyleId>{2D5ABB26-0587-4C30-8999-92F81FD0307C}</a:tableStyleId>
              </a:tblPr>
              <a:tblGrid>
                <a:gridCol w="5291788">
                  <a:extLst>
                    <a:ext uri="{9D8B030D-6E8A-4147-A177-3AD203B41FA5}">
                      <a16:colId xmlns:a16="http://schemas.microsoft.com/office/drawing/2014/main" val="4006091467"/>
                    </a:ext>
                  </a:extLst>
                </a:gridCol>
                <a:gridCol w="5754471">
                  <a:extLst>
                    <a:ext uri="{9D8B030D-6E8A-4147-A177-3AD203B41FA5}">
                      <a16:colId xmlns:a16="http://schemas.microsoft.com/office/drawing/2014/main" val="553655792"/>
                    </a:ext>
                  </a:extLst>
                </a:gridCol>
              </a:tblGrid>
              <a:tr h="378196">
                <a:tc>
                  <a:txBody>
                    <a:bodyPr/>
                    <a:lstStyle/>
                    <a:p>
                      <a:pPr marL="958850" indent="-777875">
                        <a:lnSpc>
                          <a:spcPct val="100000"/>
                        </a:lnSpc>
                        <a:spcBef>
                          <a:spcPts val="165"/>
                        </a:spcBef>
                      </a:pPr>
                      <a:r>
                        <a:rPr sz="2400" b="1" spc="-100" dirty="0">
                          <a:solidFill>
                            <a:schemeClr val="tx1"/>
                          </a:solidFill>
                          <a:latin typeface="Calibri" panose="020F0502020204030204" pitchFamily="34" charset="0"/>
                          <a:ea typeface="Calibri" panose="020F0502020204030204" pitchFamily="34" charset="0"/>
                          <a:cs typeface="Calibri" panose="020F0502020204030204" pitchFamily="34" charset="0"/>
                        </a:rPr>
                        <a:t>Kimler </a:t>
                      </a:r>
                      <a:r>
                        <a:rPr sz="2400" b="1" spc="-90" dirty="0">
                          <a:solidFill>
                            <a:schemeClr val="tx1"/>
                          </a:solidFill>
                          <a:latin typeface="Calibri" panose="020F0502020204030204" pitchFamily="34" charset="0"/>
                          <a:ea typeface="Calibri" panose="020F0502020204030204" pitchFamily="34" charset="0"/>
                          <a:cs typeface="Calibri" panose="020F0502020204030204" pitchFamily="34" charset="0"/>
                        </a:rPr>
                        <a:t>ile </a:t>
                      </a:r>
                      <a:r>
                        <a:rPr sz="2400" b="1" spc="-80" dirty="0">
                          <a:solidFill>
                            <a:schemeClr val="tx1"/>
                          </a:solidFill>
                          <a:latin typeface="Calibri" panose="020F0502020204030204" pitchFamily="34" charset="0"/>
                          <a:ea typeface="Calibri" panose="020F0502020204030204" pitchFamily="34" charset="0"/>
                          <a:cs typeface="Calibri" panose="020F0502020204030204" pitchFamily="34" charset="0"/>
                        </a:rPr>
                        <a:t>ne</a:t>
                      </a:r>
                      <a:r>
                        <a:rPr sz="2400" b="1" spc="-4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sz="2400" b="1" spc="-105" dirty="0">
                          <a:solidFill>
                            <a:schemeClr val="tx1"/>
                          </a:solidFill>
                          <a:latin typeface="Calibri" panose="020F0502020204030204" pitchFamily="34" charset="0"/>
                          <a:ea typeface="Calibri" panose="020F0502020204030204" pitchFamily="34" charset="0"/>
                          <a:cs typeface="Calibri" panose="020F0502020204030204" pitchFamily="34" charset="0"/>
                        </a:rPr>
                        <a:t>yapılacağı</a:t>
                      </a:r>
                      <a:endParaRPr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0" marR="0" marT="2095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CC99"/>
                    </a:solidFill>
                  </a:tcPr>
                </a:tc>
                <a:tc>
                  <a:txBody>
                    <a:bodyPr/>
                    <a:lstStyle/>
                    <a:p>
                      <a:pPr marL="958850" indent="-777875">
                        <a:lnSpc>
                          <a:spcPct val="100000"/>
                        </a:lnSpc>
                        <a:spcBef>
                          <a:spcPts val="165"/>
                        </a:spcBef>
                      </a:pPr>
                      <a:r>
                        <a:rPr lang="tr-TR" sz="2400" b="1" spc="-105" dirty="0">
                          <a:solidFill>
                            <a:schemeClr val="tx1"/>
                          </a:solidFill>
                          <a:latin typeface="Calibri" panose="020F0502020204030204" pitchFamily="34" charset="0"/>
                          <a:ea typeface="Calibri" panose="020F0502020204030204" pitchFamily="34" charset="0"/>
                          <a:cs typeface="Calibri" panose="020F0502020204030204" pitchFamily="34" charset="0"/>
                        </a:rPr>
                        <a:t>İçeriği</a:t>
                      </a:r>
                      <a:endParaRPr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0" marR="0" marT="20955" marB="0" anchor="ctr">
                    <a:lnL w="12700" cap="flat" cmpd="sng" algn="ctr">
                      <a:solidFill>
                        <a:srgbClr val="231F20"/>
                      </a:solidFill>
                      <a:prstDash val="solid"/>
                      <a:round/>
                      <a:headEnd type="none" w="med" len="med"/>
                      <a:tailEnd type="none" w="med" len="med"/>
                    </a:lnL>
                    <a:lnR w="12700">
                      <a:solidFill>
                        <a:srgbClr val="231F20"/>
                      </a:solidFill>
                      <a:prstDash val="solid"/>
                    </a:lnR>
                    <a:lnT w="12700">
                      <a:solidFill>
                        <a:srgbClr val="231F20"/>
                      </a:solidFill>
                      <a:prstDash val="solid"/>
                    </a:lnT>
                    <a:lnB w="12700" cap="flat" cmpd="sng" algn="ctr">
                      <a:solidFill>
                        <a:srgbClr val="231F20"/>
                      </a:solidFill>
                      <a:prstDash val="solid"/>
                      <a:round/>
                      <a:headEnd type="none" w="med" len="med"/>
                      <a:tailEnd type="none" w="med" len="med"/>
                    </a:lnB>
                    <a:solidFill>
                      <a:srgbClr val="FFCC99"/>
                    </a:solidFill>
                  </a:tcPr>
                </a:tc>
                <a:extLst>
                  <a:ext uri="{0D108BD9-81ED-4DB2-BD59-A6C34878D82A}">
                    <a16:rowId xmlns:a16="http://schemas.microsoft.com/office/drawing/2014/main" val="1529345538"/>
                  </a:ext>
                </a:extLst>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2728000812"/>
              </p:ext>
            </p:extLst>
          </p:nvPr>
        </p:nvGraphicFramePr>
        <p:xfrm>
          <a:off x="536356" y="1525821"/>
          <a:ext cx="11046259" cy="2685969"/>
        </p:xfrm>
        <a:graphic>
          <a:graphicData uri="http://schemas.openxmlformats.org/drawingml/2006/table">
            <a:tbl>
              <a:tblPr firstRow="1" bandRow="1"/>
              <a:tblGrid>
                <a:gridCol w="2631717">
                  <a:extLst>
                    <a:ext uri="{9D8B030D-6E8A-4147-A177-3AD203B41FA5}">
                      <a16:colId xmlns:a16="http://schemas.microsoft.com/office/drawing/2014/main" val="254231671"/>
                    </a:ext>
                  </a:extLst>
                </a:gridCol>
                <a:gridCol w="2660072">
                  <a:extLst>
                    <a:ext uri="{9D8B030D-6E8A-4147-A177-3AD203B41FA5}">
                      <a16:colId xmlns:a16="http://schemas.microsoft.com/office/drawing/2014/main" val="1122216405"/>
                    </a:ext>
                  </a:extLst>
                </a:gridCol>
                <a:gridCol w="5754470">
                  <a:extLst>
                    <a:ext uri="{9D8B030D-6E8A-4147-A177-3AD203B41FA5}">
                      <a16:colId xmlns:a16="http://schemas.microsoft.com/office/drawing/2014/main" val="513301545"/>
                    </a:ext>
                  </a:extLst>
                </a:gridCol>
              </a:tblGrid>
              <a:tr h="268596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71755" marR="279400" algn="l">
                        <a:lnSpc>
                          <a:spcPct val="100000"/>
                        </a:lnSpc>
                        <a:spcBef>
                          <a:spcPts val="5"/>
                        </a:spcBef>
                      </a:pPr>
                      <a:r>
                        <a:rPr lang="tr-TR" sz="2400" b="1" spc="-80" dirty="0">
                          <a:solidFill>
                            <a:srgbClr val="FF0000"/>
                          </a:solidFill>
                          <a:latin typeface="Calibri" panose="020F0502020204030204" pitchFamily="34" charset="0"/>
                          <a:ea typeface="Calibri" panose="020F0502020204030204" pitchFamily="34" charset="0"/>
                          <a:cs typeface="Calibri" panose="020F0502020204030204" pitchFamily="34" charset="0"/>
                        </a:rPr>
                        <a:t>Değerlendirme  </a:t>
                      </a:r>
                      <a:r>
                        <a:rPr lang="tr-TR" sz="2400" b="1" spc="-100" dirty="0">
                          <a:solidFill>
                            <a:srgbClr val="FF0000"/>
                          </a:solidFill>
                          <a:latin typeface="Calibri" panose="020F0502020204030204" pitchFamily="34" charset="0"/>
                          <a:ea typeface="Calibri" panose="020F0502020204030204" pitchFamily="34" charset="0"/>
                          <a:cs typeface="Calibri" panose="020F0502020204030204" pitchFamily="34" charset="0"/>
                        </a:rPr>
                        <a:t>Takımının </a:t>
                      </a:r>
                      <a:r>
                        <a:rPr lang="tr-TR" sz="2400" b="1" spc="-105" dirty="0">
                          <a:solidFill>
                            <a:srgbClr val="FF0000"/>
                          </a:solidFill>
                          <a:latin typeface="Calibri" panose="020F0502020204030204" pitchFamily="34" charset="0"/>
                          <a:ea typeface="Calibri" panose="020F0502020204030204" pitchFamily="34" charset="0"/>
                          <a:cs typeface="Calibri" panose="020F0502020204030204" pitchFamily="34" charset="0"/>
                        </a:rPr>
                        <a:t>iki </a:t>
                      </a:r>
                      <a:r>
                        <a:rPr lang="tr-TR" sz="2400" b="1" spc="-85" dirty="0">
                          <a:solidFill>
                            <a:srgbClr val="FF0000"/>
                          </a:solidFill>
                          <a:latin typeface="Calibri" panose="020F0502020204030204" pitchFamily="34" charset="0"/>
                          <a:ea typeface="Calibri" panose="020F0502020204030204" pitchFamily="34" charset="0"/>
                          <a:cs typeface="Calibri" panose="020F0502020204030204" pitchFamily="34" charset="0"/>
                        </a:rPr>
                        <a:t>üyesinin  </a:t>
                      </a:r>
                      <a:r>
                        <a:rPr lang="tr-TR" sz="2400" b="1" spc="-145" dirty="0">
                          <a:solidFill>
                            <a:srgbClr val="FF0000"/>
                          </a:solidFill>
                          <a:latin typeface="Calibri" panose="020F0502020204030204" pitchFamily="34" charset="0"/>
                          <a:ea typeface="Calibri" panose="020F0502020204030204" pitchFamily="34" charset="0"/>
                          <a:cs typeface="Calibri" panose="020F0502020204030204" pitchFamily="34" charset="0"/>
                        </a:rPr>
                        <a:t>A </a:t>
                      </a:r>
                      <a:r>
                        <a:rPr lang="tr-TR" sz="2400" b="1" spc="-110" dirty="0">
                          <a:solidFill>
                            <a:srgbClr val="FF0000"/>
                          </a:solidFill>
                          <a:latin typeface="Calibri" panose="020F0502020204030204" pitchFamily="34" charset="0"/>
                          <a:ea typeface="Calibri" panose="020F0502020204030204" pitchFamily="34" charset="0"/>
                          <a:cs typeface="Calibri" panose="020F0502020204030204" pitchFamily="34" charset="0"/>
                        </a:rPr>
                        <a:t>Fakültesi </a:t>
                      </a:r>
                      <a:r>
                        <a:rPr lang="tr-TR" sz="2400" b="1" u="sng" spc="-95" dirty="0">
                          <a:solidFill>
                            <a:srgbClr val="FF0000"/>
                          </a:solidFill>
                          <a:latin typeface="Calibri" panose="020F0502020204030204" pitchFamily="34" charset="0"/>
                          <a:ea typeface="Calibri" panose="020F0502020204030204" pitchFamily="34" charset="0"/>
                          <a:cs typeface="Calibri" panose="020F0502020204030204" pitchFamily="34" charset="0"/>
                        </a:rPr>
                        <a:t>Dekan </a:t>
                      </a:r>
                      <a:r>
                        <a:rPr lang="tr-TR" sz="2400" b="1" u="sng" spc="-110" dirty="0">
                          <a:solidFill>
                            <a:srgbClr val="FF0000"/>
                          </a:solidFill>
                          <a:latin typeface="Calibri" panose="020F0502020204030204" pitchFamily="34" charset="0"/>
                          <a:ea typeface="Calibri" panose="020F0502020204030204" pitchFamily="34" charset="0"/>
                          <a:cs typeface="Calibri" panose="020F0502020204030204" pitchFamily="34" charset="0"/>
                        </a:rPr>
                        <a:t>ve  </a:t>
                      </a:r>
                      <a:r>
                        <a:rPr lang="tr-TR" sz="2400" b="1" u="sng" spc="-95" dirty="0">
                          <a:solidFill>
                            <a:srgbClr val="FF0000"/>
                          </a:solidFill>
                          <a:latin typeface="Calibri" panose="020F0502020204030204" pitchFamily="34" charset="0"/>
                          <a:ea typeface="Calibri" panose="020F0502020204030204" pitchFamily="34" charset="0"/>
                          <a:cs typeface="Calibri" panose="020F0502020204030204" pitchFamily="34" charset="0"/>
                        </a:rPr>
                        <a:t>Dekan </a:t>
                      </a:r>
                      <a:r>
                        <a:rPr lang="tr-TR" sz="2400" b="1" u="sng" spc="-90" dirty="0">
                          <a:solidFill>
                            <a:srgbClr val="FF0000"/>
                          </a:solidFill>
                          <a:latin typeface="Calibri" panose="020F0502020204030204" pitchFamily="34" charset="0"/>
                          <a:ea typeface="Calibri" panose="020F0502020204030204" pitchFamily="34" charset="0"/>
                          <a:cs typeface="Calibri" panose="020F0502020204030204" pitchFamily="34" charset="0"/>
                        </a:rPr>
                        <a:t>yardımcıları </a:t>
                      </a:r>
                    </a:p>
                    <a:p>
                      <a:pPr marL="71755" marR="279400" algn="l">
                        <a:lnSpc>
                          <a:spcPct val="100000"/>
                        </a:lnSpc>
                        <a:spcBef>
                          <a:spcPts val="5"/>
                        </a:spcBef>
                      </a:pPr>
                      <a:r>
                        <a:rPr lang="tr-TR" sz="2400" b="1" spc="-90" dirty="0">
                          <a:solidFill>
                            <a:srgbClr val="FF0000"/>
                          </a:solidFill>
                          <a:latin typeface="Calibri" panose="020F0502020204030204" pitchFamily="34" charset="0"/>
                          <a:ea typeface="Calibri" panose="020F0502020204030204" pitchFamily="34" charset="0"/>
                          <a:cs typeface="Calibri" panose="020F0502020204030204" pitchFamily="34" charset="0"/>
                        </a:rPr>
                        <a:t>ile  görüşmesi</a:t>
                      </a:r>
                      <a:endParaRPr lang="tr-TR" sz="24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a:solidFill>
                        <a:srgbClr val="231F20"/>
                      </a:solidFill>
                      <a:prstDash val="solid"/>
                    </a:lnB>
                    <a:lnTlToBr w="12700" cmpd="sng">
                      <a:noFill/>
                      <a:prstDash val="solid"/>
                    </a:lnTlToBr>
                    <a:lnBlToTr w="12700" cmpd="sng">
                      <a:noFill/>
                      <a:prstDash val="solid"/>
                    </a:lnBlToTr>
                    <a:solidFill>
                      <a:srgbClr val="CCFF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71755" marR="279400" lvl="0" indent="0" algn="l" defTabSz="914400" rtl="0" eaLnBrk="1" fontAlgn="auto" latinLnBrk="0" hangingPunct="1">
                        <a:lnSpc>
                          <a:spcPct val="100000"/>
                        </a:lnSpc>
                        <a:spcBef>
                          <a:spcPts val="5"/>
                        </a:spcBef>
                        <a:spcAft>
                          <a:spcPts val="0"/>
                        </a:spcAft>
                        <a:buClrTx/>
                        <a:buSzTx/>
                        <a:buFontTx/>
                        <a:buNone/>
                        <a:tabLst/>
                        <a:defRPr/>
                      </a:pPr>
                      <a:r>
                        <a:rPr lang="tr-TR" sz="2400" b="1" spc="-80" dirty="0">
                          <a:solidFill>
                            <a:srgbClr val="FF0000"/>
                          </a:solidFill>
                          <a:latin typeface="Calibri" panose="020F0502020204030204" pitchFamily="34" charset="0"/>
                          <a:ea typeface="Calibri" panose="020F0502020204030204" pitchFamily="34" charset="0"/>
                          <a:cs typeface="Calibri" panose="020F0502020204030204" pitchFamily="34" charset="0"/>
                        </a:rPr>
                        <a:t>Değerlendirme </a:t>
                      </a:r>
                      <a:r>
                        <a:rPr lang="tr-TR" sz="2400" b="1" spc="-100" dirty="0">
                          <a:solidFill>
                            <a:srgbClr val="FF0000"/>
                          </a:solidFill>
                          <a:latin typeface="Calibri" panose="020F0502020204030204" pitchFamily="34" charset="0"/>
                          <a:ea typeface="Calibri" panose="020F0502020204030204" pitchFamily="34" charset="0"/>
                          <a:cs typeface="Calibri" panose="020F0502020204030204" pitchFamily="34" charset="0"/>
                        </a:rPr>
                        <a:t>Takımının  </a:t>
                      </a:r>
                      <a:r>
                        <a:rPr lang="tr-TR" sz="2400" b="1" spc="-105" dirty="0">
                          <a:solidFill>
                            <a:srgbClr val="FF0000"/>
                          </a:solidFill>
                          <a:latin typeface="Calibri" panose="020F0502020204030204" pitchFamily="34" charset="0"/>
                          <a:ea typeface="Calibri" panose="020F0502020204030204" pitchFamily="34" charset="0"/>
                          <a:cs typeface="Calibri" panose="020F0502020204030204" pitchFamily="34" charset="0"/>
                        </a:rPr>
                        <a:t>iki </a:t>
                      </a:r>
                      <a:r>
                        <a:rPr lang="tr-TR" sz="2400" b="1" spc="-85" dirty="0">
                          <a:solidFill>
                            <a:srgbClr val="FF0000"/>
                          </a:solidFill>
                          <a:latin typeface="Calibri" panose="020F0502020204030204" pitchFamily="34" charset="0"/>
                          <a:ea typeface="Calibri" panose="020F0502020204030204" pitchFamily="34" charset="0"/>
                          <a:cs typeface="Calibri" panose="020F0502020204030204" pitchFamily="34" charset="0"/>
                        </a:rPr>
                        <a:t>üyesinin </a:t>
                      </a:r>
                      <a:r>
                        <a:rPr lang="tr-TR" sz="2400" b="1" spc="-130" dirty="0">
                          <a:solidFill>
                            <a:srgbClr val="FF0000"/>
                          </a:solidFill>
                          <a:latin typeface="Calibri" panose="020F0502020204030204" pitchFamily="34" charset="0"/>
                          <a:ea typeface="Calibri" panose="020F0502020204030204" pitchFamily="34" charset="0"/>
                          <a:cs typeface="Calibri" panose="020F0502020204030204" pitchFamily="34" charset="0"/>
                        </a:rPr>
                        <a:t>B </a:t>
                      </a:r>
                      <a:r>
                        <a:rPr lang="tr-TR" sz="2400" b="1" spc="-114" dirty="0">
                          <a:solidFill>
                            <a:srgbClr val="FF0000"/>
                          </a:solidFill>
                          <a:latin typeface="Calibri" panose="020F0502020204030204" pitchFamily="34" charset="0"/>
                          <a:ea typeface="Calibri" panose="020F0502020204030204" pitchFamily="34" charset="0"/>
                          <a:cs typeface="Calibri" panose="020F0502020204030204" pitchFamily="34" charset="0"/>
                        </a:rPr>
                        <a:t>Fakültesi  </a:t>
                      </a:r>
                      <a:r>
                        <a:rPr lang="tr-TR" sz="2400" b="1" u="sng" spc="-95" dirty="0">
                          <a:solidFill>
                            <a:srgbClr val="FF0000"/>
                          </a:solidFill>
                          <a:latin typeface="Calibri" panose="020F0502020204030204" pitchFamily="34" charset="0"/>
                          <a:ea typeface="Calibri" panose="020F0502020204030204" pitchFamily="34" charset="0"/>
                          <a:cs typeface="Calibri" panose="020F0502020204030204" pitchFamily="34" charset="0"/>
                        </a:rPr>
                        <a:t>Dekan </a:t>
                      </a:r>
                      <a:r>
                        <a:rPr lang="tr-TR" sz="2400" b="1" u="sng" spc="-110" dirty="0">
                          <a:solidFill>
                            <a:srgbClr val="FF0000"/>
                          </a:solidFill>
                          <a:latin typeface="Calibri" panose="020F0502020204030204" pitchFamily="34" charset="0"/>
                          <a:ea typeface="Calibri" panose="020F0502020204030204" pitchFamily="34" charset="0"/>
                          <a:cs typeface="Calibri" panose="020F0502020204030204" pitchFamily="34" charset="0"/>
                        </a:rPr>
                        <a:t>ve </a:t>
                      </a:r>
                      <a:r>
                        <a:rPr lang="tr-TR" sz="2400" b="1" u="sng" spc="-95" dirty="0">
                          <a:solidFill>
                            <a:srgbClr val="FF0000"/>
                          </a:solidFill>
                          <a:latin typeface="Calibri" panose="020F0502020204030204" pitchFamily="34" charset="0"/>
                          <a:ea typeface="Calibri" panose="020F0502020204030204" pitchFamily="34" charset="0"/>
                          <a:cs typeface="Calibri" panose="020F0502020204030204" pitchFamily="34" charset="0"/>
                        </a:rPr>
                        <a:t>Dekan </a:t>
                      </a:r>
                      <a:r>
                        <a:rPr lang="tr-TR" sz="2400" b="1" u="sng" spc="-85" dirty="0">
                          <a:solidFill>
                            <a:srgbClr val="FF0000"/>
                          </a:solidFill>
                          <a:latin typeface="Calibri" panose="020F0502020204030204" pitchFamily="34" charset="0"/>
                          <a:ea typeface="Calibri" panose="020F0502020204030204" pitchFamily="34" charset="0"/>
                          <a:cs typeface="Calibri" panose="020F0502020204030204" pitchFamily="34" charset="0"/>
                        </a:rPr>
                        <a:t>yardımcı</a:t>
                      </a:r>
                      <a:r>
                        <a:rPr lang="tr-TR" sz="2400" b="1" u="sng" spc="-80" dirty="0">
                          <a:solidFill>
                            <a:srgbClr val="FF0000"/>
                          </a:solidFill>
                          <a:latin typeface="Calibri" panose="020F0502020204030204" pitchFamily="34" charset="0"/>
                          <a:ea typeface="Calibri" panose="020F0502020204030204" pitchFamily="34" charset="0"/>
                          <a:cs typeface="Calibri" panose="020F0502020204030204" pitchFamily="34" charset="0"/>
                        </a:rPr>
                        <a:t>ları </a:t>
                      </a:r>
                      <a:r>
                        <a:rPr lang="tr-TR" sz="2400" b="1" spc="-90" dirty="0">
                          <a:solidFill>
                            <a:srgbClr val="FF0000"/>
                          </a:solidFill>
                          <a:latin typeface="Calibri" panose="020F0502020204030204" pitchFamily="34" charset="0"/>
                          <a:ea typeface="Calibri" panose="020F0502020204030204" pitchFamily="34" charset="0"/>
                          <a:cs typeface="Calibri" panose="020F0502020204030204" pitchFamily="34" charset="0"/>
                        </a:rPr>
                        <a:t>ile</a:t>
                      </a:r>
                      <a:r>
                        <a:rPr lang="tr-TR" sz="2400" b="1" spc="-8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tr-TR" sz="2400" b="1" spc="-90" dirty="0">
                          <a:solidFill>
                            <a:srgbClr val="FF0000"/>
                          </a:solidFill>
                          <a:latin typeface="Calibri" panose="020F0502020204030204" pitchFamily="34" charset="0"/>
                          <a:ea typeface="Calibri" panose="020F0502020204030204" pitchFamily="34" charset="0"/>
                          <a:cs typeface="Calibri" panose="020F0502020204030204" pitchFamily="34" charset="0"/>
                        </a:rPr>
                        <a:t>görüşmesi</a:t>
                      </a:r>
                      <a:endParaRPr lang="tr-TR" sz="24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14337" marR="63500" indent="-342900" algn="l">
                        <a:lnSpc>
                          <a:spcPct val="100000"/>
                        </a:lnSpc>
                        <a:spcBef>
                          <a:spcPts val="165"/>
                        </a:spcBef>
                        <a:buFont typeface="Wingdings" panose="05000000000000000000" pitchFamily="2" charset="2"/>
                        <a:buChar char="ü"/>
                      </a:pPr>
                      <a:r>
                        <a:rPr lang="tr-TR" sz="2000" spc="-100" dirty="0">
                          <a:solidFill>
                            <a:schemeClr val="tx1"/>
                          </a:solidFill>
                          <a:latin typeface="Calibri" panose="020F0502020204030204" pitchFamily="34" charset="0"/>
                          <a:ea typeface="Calibri" panose="020F0502020204030204" pitchFamily="34" charset="0"/>
                          <a:cs typeface="Calibri" panose="020F0502020204030204" pitchFamily="34" charset="0"/>
                        </a:rPr>
                        <a:t>Fakültenin </a:t>
                      </a:r>
                      <a:r>
                        <a:rPr lang="tr-TR" sz="2000" spc="-75" dirty="0">
                          <a:solidFill>
                            <a:schemeClr val="tx1"/>
                          </a:solidFill>
                          <a:latin typeface="Calibri" panose="020F0502020204030204" pitchFamily="34" charset="0"/>
                          <a:ea typeface="Calibri" panose="020F0502020204030204" pitchFamily="34" charset="0"/>
                          <a:cs typeface="Calibri" panose="020F0502020204030204" pitchFamily="34" charset="0"/>
                        </a:rPr>
                        <a:t>hedefleri </a:t>
                      </a:r>
                      <a:r>
                        <a:rPr lang="tr-TR" sz="2000" spc="-110" dirty="0">
                          <a:solidFill>
                            <a:schemeClr val="tx1"/>
                          </a:solidFill>
                          <a:latin typeface="Calibri" panose="020F0502020204030204" pitchFamily="34" charset="0"/>
                          <a:ea typeface="Calibri" panose="020F0502020204030204" pitchFamily="34" charset="0"/>
                          <a:cs typeface="Calibri" panose="020F0502020204030204" pitchFamily="34" charset="0"/>
                        </a:rPr>
                        <a:t>ve </a:t>
                      </a:r>
                      <a:r>
                        <a:rPr lang="tr-TR" sz="2000" spc="-55" dirty="0">
                          <a:solidFill>
                            <a:schemeClr val="tx1"/>
                          </a:solidFill>
                          <a:latin typeface="Calibri" panose="020F0502020204030204" pitchFamily="34" charset="0"/>
                          <a:ea typeface="Calibri" panose="020F0502020204030204" pitchFamily="34" charset="0"/>
                          <a:cs typeface="Calibri" panose="020F0502020204030204" pitchFamily="34" charset="0"/>
                        </a:rPr>
                        <a:t>bu  </a:t>
                      </a:r>
                      <a:r>
                        <a:rPr lang="tr-TR" sz="2000" spc="-75" dirty="0">
                          <a:solidFill>
                            <a:schemeClr val="tx1"/>
                          </a:solidFill>
                          <a:latin typeface="Calibri" panose="020F0502020204030204" pitchFamily="34" charset="0"/>
                          <a:ea typeface="Calibri" panose="020F0502020204030204" pitchFamily="34" charset="0"/>
                          <a:cs typeface="Calibri" panose="020F0502020204030204" pitchFamily="34" charset="0"/>
                        </a:rPr>
                        <a:t>hedefleri </a:t>
                      </a:r>
                      <a:r>
                        <a:rPr lang="tr-TR" sz="2000" spc="-70" dirty="0">
                          <a:solidFill>
                            <a:schemeClr val="tx1"/>
                          </a:solidFill>
                          <a:latin typeface="Calibri" panose="020F0502020204030204" pitchFamily="34" charset="0"/>
                          <a:ea typeface="Calibri" panose="020F0502020204030204" pitchFamily="34" charset="0"/>
                          <a:cs typeface="Calibri" panose="020F0502020204030204" pitchFamily="34" charset="0"/>
                        </a:rPr>
                        <a:t>kurumun </a:t>
                      </a:r>
                      <a:r>
                        <a:rPr lang="tr-TR" sz="2000" spc="-90" dirty="0">
                          <a:solidFill>
                            <a:schemeClr val="tx1"/>
                          </a:solidFill>
                          <a:latin typeface="Calibri" panose="020F0502020204030204" pitchFamily="34" charset="0"/>
                          <a:ea typeface="Calibri" panose="020F0502020204030204" pitchFamily="34" charset="0"/>
                          <a:cs typeface="Calibri" panose="020F0502020204030204" pitchFamily="34" charset="0"/>
                        </a:rPr>
                        <a:t>strate</a:t>
                      </a:r>
                      <a:r>
                        <a:rPr lang="tr-TR" sz="2000" spc="-105" dirty="0">
                          <a:solidFill>
                            <a:schemeClr val="tx1"/>
                          </a:solidFill>
                          <a:latin typeface="Calibri" panose="020F0502020204030204" pitchFamily="34" charset="0"/>
                          <a:ea typeface="Calibri" panose="020F0502020204030204" pitchFamily="34" charset="0"/>
                          <a:cs typeface="Calibri" panose="020F0502020204030204" pitchFamily="34" charset="0"/>
                        </a:rPr>
                        <a:t>jik </a:t>
                      </a:r>
                      <a:r>
                        <a:rPr lang="tr-TR" sz="2000" spc="-75" dirty="0">
                          <a:solidFill>
                            <a:schemeClr val="tx1"/>
                          </a:solidFill>
                          <a:latin typeface="Calibri" panose="020F0502020204030204" pitchFamily="34" charset="0"/>
                          <a:ea typeface="Calibri" panose="020F0502020204030204" pitchFamily="34" charset="0"/>
                          <a:cs typeface="Calibri" panose="020F0502020204030204" pitchFamily="34" charset="0"/>
                        </a:rPr>
                        <a:t>hedefleri </a:t>
                      </a:r>
                      <a:r>
                        <a:rPr lang="tr-TR" sz="2000" spc="-100" dirty="0">
                          <a:solidFill>
                            <a:schemeClr val="tx1"/>
                          </a:solidFill>
                          <a:latin typeface="Calibri" panose="020F0502020204030204" pitchFamily="34" charset="0"/>
                          <a:ea typeface="Calibri" panose="020F0502020204030204" pitchFamily="34" charset="0"/>
                          <a:cs typeface="Calibri" panose="020F0502020204030204" pitchFamily="34" charset="0"/>
                        </a:rPr>
                        <a:t>içerisindeki </a:t>
                      </a:r>
                      <a:r>
                        <a:rPr lang="tr-TR" sz="2000" spc="-85" dirty="0">
                          <a:solidFill>
                            <a:schemeClr val="tx1"/>
                          </a:solidFill>
                          <a:latin typeface="Calibri" panose="020F0502020204030204" pitchFamily="34" charset="0"/>
                          <a:ea typeface="Calibri" panose="020F0502020204030204" pitchFamily="34" charset="0"/>
                          <a:cs typeface="Calibri" panose="020F0502020204030204" pitchFamily="34" charset="0"/>
                        </a:rPr>
                        <a:t>yeri,  </a:t>
                      </a:r>
                    </a:p>
                    <a:p>
                      <a:pPr marL="414337" marR="63500" indent="-342900" algn="l">
                        <a:lnSpc>
                          <a:spcPct val="100000"/>
                        </a:lnSpc>
                        <a:spcBef>
                          <a:spcPts val="165"/>
                        </a:spcBef>
                        <a:buFont typeface="Wingdings" panose="05000000000000000000" pitchFamily="2" charset="2"/>
                        <a:buChar char="ü"/>
                      </a:pPr>
                      <a:r>
                        <a:rPr lang="tr-TR" sz="2000" spc="-85" dirty="0">
                          <a:solidFill>
                            <a:schemeClr val="tx1"/>
                          </a:solidFill>
                          <a:latin typeface="Calibri" panose="020F0502020204030204" pitchFamily="34" charset="0"/>
                          <a:ea typeface="Calibri" panose="020F0502020204030204" pitchFamily="34" charset="0"/>
                          <a:cs typeface="Calibri" panose="020F0502020204030204" pitchFamily="34" charset="0"/>
                        </a:rPr>
                        <a:t>Paydaşların </a:t>
                      </a:r>
                      <a:r>
                        <a:rPr lang="tr-TR" sz="2000" spc="-100" dirty="0">
                          <a:solidFill>
                            <a:schemeClr val="tx1"/>
                          </a:solidFill>
                          <a:latin typeface="Calibri" panose="020F0502020204030204" pitchFamily="34" charset="0"/>
                          <a:ea typeface="Calibri" panose="020F0502020204030204" pitchFamily="34" charset="0"/>
                          <a:cs typeface="Calibri" panose="020F0502020204030204" pitchFamily="34" charset="0"/>
                        </a:rPr>
                        <a:t>süreçlere </a:t>
                      </a:r>
                      <a:r>
                        <a:rPr lang="tr-TR" sz="2000" spc="-95" dirty="0">
                          <a:solidFill>
                            <a:schemeClr val="tx1"/>
                          </a:solidFill>
                          <a:latin typeface="Calibri" panose="020F0502020204030204" pitchFamily="34" charset="0"/>
                          <a:ea typeface="Calibri" panose="020F0502020204030204" pitchFamily="34" charset="0"/>
                          <a:cs typeface="Calibri" panose="020F0502020204030204" pitchFamily="34" charset="0"/>
                        </a:rPr>
                        <a:t>katılımı,  </a:t>
                      </a:r>
                    </a:p>
                    <a:p>
                      <a:pPr marL="414337" marR="63500" indent="-342900" algn="l">
                        <a:lnSpc>
                          <a:spcPct val="100000"/>
                        </a:lnSpc>
                        <a:spcBef>
                          <a:spcPts val="165"/>
                        </a:spcBef>
                        <a:buFont typeface="Wingdings" panose="05000000000000000000" pitchFamily="2" charset="2"/>
                        <a:buChar char="ü"/>
                      </a:pPr>
                      <a:r>
                        <a:rPr lang="tr-TR" sz="2000" spc="-110" dirty="0">
                          <a:solidFill>
                            <a:schemeClr val="tx1"/>
                          </a:solidFill>
                          <a:latin typeface="Calibri" panose="020F0502020204030204" pitchFamily="34" charset="0"/>
                          <a:ea typeface="Calibri" panose="020F0502020204030204" pitchFamily="34" charset="0"/>
                          <a:cs typeface="Calibri" panose="020F0502020204030204" pitchFamily="34" charset="0"/>
                        </a:rPr>
                        <a:t>Fakültedeki </a:t>
                      </a:r>
                      <a:r>
                        <a:rPr lang="tr-TR" sz="2000" spc="-105" dirty="0">
                          <a:solidFill>
                            <a:schemeClr val="tx1"/>
                          </a:solidFill>
                          <a:latin typeface="Calibri" panose="020F0502020204030204" pitchFamily="34" charset="0"/>
                          <a:ea typeface="Calibri" panose="020F0502020204030204" pitchFamily="34" charset="0"/>
                          <a:cs typeface="Calibri" panose="020F0502020204030204" pitchFamily="34" charset="0"/>
                        </a:rPr>
                        <a:t>kalite </a:t>
                      </a:r>
                      <a:r>
                        <a:rPr lang="tr-TR" sz="2000" spc="-100" dirty="0">
                          <a:solidFill>
                            <a:schemeClr val="tx1"/>
                          </a:solidFill>
                          <a:latin typeface="Calibri" panose="020F0502020204030204" pitchFamily="34" charset="0"/>
                          <a:ea typeface="Calibri" panose="020F0502020204030204" pitchFamily="34" charset="0"/>
                          <a:cs typeface="Calibri" panose="020F0502020204030204" pitchFamily="34" charset="0"/>
                        </a:rPr>
                        <a:t>süreçleri,  </a:t>
                      </a:r>
                    </a:p>
                    <a:p>
                      <a:pPr marL="414337" marR="63500" indent="-342900" algn="l">
                        <a:lnSpc>
                          <a:spcPct val="100000"/>
                        </a:lnSpc>
                        <a:spcBef>
                          <a:spcPts val="165"/>
                        </a:spcBef>
                        <a:buFont typeface="Wingdings" panose="05000000000000000000" pitchFamily="2" charset="2"/>
                        <a:buChar char="ü"/>
                      </a:pPr>
                      <a:r>
                        <a:rPr lang="tr-TR" sz="2000" spc="-110" dirty="0">
                          <a:solidFill>
                            <a:schemeClr val="tx1"/>
                          </a:solidFill>
                          <a:latin typeface="Calibri" panose="020F0502020204030204" pitchFamily="34" charset="0"/>
                          <a:ea typeface="Calibri" panose="020F0502020204030204" pitchFamily="34" charset="0"/>
                          <a:cs typeface="Calibri" panose="020F0502020204030204" pitchFamily="34" charset="0"/>
                        </a:rPr>
                        <a:t>Mevcut </a:t>
                      </a:r>
                      <a:r>
                        <a:rPr lang="tr-TR" sz="2000" spc="-75" dirty="0">
                          <a:solidFill>
                            <a:schemeClr val="tx1"/>
                          </a:solidFill>
                          <a:latin typeface="Calibri" panose="020F0502020204030204" pitchFamily="34" charset="0"/>
                          <a:ea typeface="Calibri" panose="020F0502020204030204" pitchFamily="34" charset="0"/>
                          <a:cs typeface="Calibri" panose="020F0502020204030204" pitchFamily="34" charset="0"/>
                        </a:rPr>
                        <a:t>programların </a:t>
                      </a:r>
                      <a:r>
                        <a:rPr lang="tr-TR" sz="2000" spc="-80" dirty="0">
                          <a:solidFill>
                            <a:schemeClr val="tx1"/>
                          </a:solidFill>
                          <a:latin typeface="Calibri" panose="020F0502020204030204" pitchFamily="34" charset="0"/>
                          <a:ea typeface="Calibri" panose="020F0502020204030204" pitchFamily="34" charset="0"/>
                          <a:cs typeface="Calibri" panose="020F0502020204030204" pitchFamily="34" charset="0"/>
                        </a:rPr>
                        <a:t>öğrenme  </a:t>
                      </a:r>
                      <a:r>
                        <a:rPr lang="tr-TR" sz="2000" spc="-105" dirty="0">
                          <a:solidFill>
                            <a:schemeClr val="tx1"/>
                          </a:solidFill>
                          <a:latin typeface="Calibri" panose="020F0502020204030204" pitchFamily="34" charset="0"/>
                          <a:ea typeface="Calibri" panose="020F0502020204030204" pitchFamily="34" charset="0"/>
                          <a:cs typeface="Calibri" panose="020F0502020204030204" pitchFamily="34" charset="0"/>
                        </a:rPr>
                        <a:t>çıktıları, </a:t>
                      </a:r>
                    </a:p>
                    <a:p>
                      <a:pPr marL="414337" marR="63500" indent="-342900" algn="l">
                        <a:lnSpc>
                          <a:spcPct val="100000"/>
                        </a:lnSpc>
                        <a:spcBef>
                          <a:spcPts val="165"/>
                        </a:spcBef>
                        <a:buFont typeface="Wingdings" panose="05000000000000000000" pitchFamily="2" charset="2"/>
                        <a:buChar char="ü"/>
                      </a:pPr>
                      <a:r>
                        <a:rPr lang="tr-TR" sz="2000" spc="-110" dirty="0">
                          <a:solidFill>
                            <a:schemeClr val="tx1"/>
                          </a:solidFill>
                          <a:latin typeface="Calibri" panose="020F0502020204030204" pitchFamily="34" charset="0"/>
                          <a:ea typeface="Calibri" panose="020F0502020204030204" pitchFamily="34" charset="0"/>
                          <a:cs typeface="Calibri" panose="020F0502020204030204" pitchFamily="34" charset="0"/>
                        </a:rPr>
                        <a:t>AR-</a:t>
                      </a:r>
                      <a:r>
                        <a:rPr lang="tr-TR" sz="2000" spc="-110" dirty="0" err="1">
                          <a:solidFill>
                            <a:schemeClr val="tx1"/>
                          </a:solidFill>
                          <a:latin typeface="Calibri" panose="020F0502020204030204" pitchFamily="34" charset="0"/>
                          <a:ea typeface="Calibri" panose="020F0502020204030204" pitchFamily="34" charset="0"/>
                          <a:cs typeface="Calibri" panose="020F0502020204030204" pitchFamily="34" charset="0"/>
                        </a:rPr>
                        <a:t>Ge</a:t>
                      </a:r>
                      <a:r>
                        <a:rPr lang="tr-TR" sz="2000" spc="-11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tr-TR" sz="2000" spc="-100" dirty="0">
                          <a:solidFill>
                            <a:schemeClr val="tx1"/>
                          </a:solidFill>
                          <a:latin typeface="Calibri" panose="020F0502020204030204" pitchFamily="34" charset="0"/>
                          <a:ea typeface="Calibri" panose="020F0502020204030204" pitchFamily="34" charset="0"/>
                          <a:cs typeface="Calibri" panose="020F0502020204030204" pitchFamily="34" charset="0"/>
                        </a:rPr>
                        <a:t>kapsamındaki  </a:t>
                      </a:r>
                      <a:r>
                        <a:rPr lang="tr-TR" sz="2000" spc="-90" dirty="0">
                          <a:solidFill>
                            <a:schemeClr val="tx1"/>
                          </a:solidFill>
                          <a:latin typeface="Calibri" panose="020F0502020204030204" pitchFamily="34" charset="0"/>
                          <a:ea typeface="Calibri" panose="020F0502020204030204" pitchFamily="34" charset="0"/>
                          <a:cs typeface="Calibri" panose="020F0502020204030204" pitchFamily="34" charset="0"/>
                        </a:rPr>
                        <a:t>faaliyetler ve</a:t>
                      </a:r>
                    </a:p>
                    <a:p>
                      <a:pPr marL="414337" marR="63500" indent="-342900" algn="l">
                        <a:lnSpc>
                          <a:spcPct val="100000"/>
                        </a:lnSpc>
                        <a:spcBef>
                          <a:spcPts val="165"/>
                        </a:spcBef>
                        <a:buFont typeface="Wingdings" panose="05000000000000000000" pitchFamily="2" charset="2"/>
                        <a:buChar char="ü"/>
                      </a:pPr>
                      <a:r>
                        <a:rPr lang="tr-TR" sz="2000" spc="-110" dirty="0">
                          <a:solidFill>
                            <a:schemeClr val="tx1"/>
                          </a:solidFill>
                          <a:latin typeface="Calibri" panose="020F0502020204030204" pitchFamily="34" charset="0"/>
                          <a:ea typeface="Calibri" panose="020F0502020204030204" pitchFamily="34" charset="0"/>
                          <a:cs typeface="Calibri" panose="020F0502020204030204" pitchFamily="34" charset="0"/>
                        </a:rPr>
                        <a:t>S</a:t>
                      </a:r>
                      <a:r>
                        <a:rPr lang="tr-TR" sz="2000" spc="-95" dirty="0">
                          <a:solidFill>
                            <a:schemeClr val="tx1"/>
                          </a:solidFill>
                          <a:latin typeface="Calibri" panose="020F0502020204030204" pitchFamily="34" charset="0"/>
                          <a:ea typeface="Calibri" panose="020F0502020204030204" pitchFamily="34" charset="0"/>
                          <a:cs typeface="Calibri" panose="020F0502020204030204" pitchFamily="34" charset="0"/>
                        </a:rPr>
                        <a:t>ürekli </a:t>
                      </a:r>
                      <a:r>
                        <a:rPr lang="tr-TR" sz="2000" spc="-100" dirty="0">
                          <a:solidFill>
                            <a:schemeClr val="tx1"/>
                          </a:solidFill>
                          <a:latin typeface="Calibri" panose="020F0502020204030204" pitchFamily="34" charset="0"/>
                          <a:ea typeface="Calibri" panose="020F0502020204030204" pitchFamily="34" charset="0"/>
                          <a:cs typeface="Calibri" panose="020F0502020204030204" pitchFamily="34" charset="0"/>
                        </a:rPr>
                        <a:t>iyileşme  </a:t>
                      </a:r>
                      <a:r>
                        <a:rPr lang="tr-TR" sz="2000" spc="-105" dirty="0">
                          <a:solidFill>
                            <a:schemeClr val="tx1"/>
                          </a:solidFill>
                          <a:latin typeface="Calibri" panose="020F0502020204030204" pitchFamily="34" charset="0"/>
                          <a:ea typeface="Calibri" panose="020F0502020204030204" pitchFamily="34" charset="0"/>
                          <a:cs typeface="Calibri" panose="020F0502020204030204" pitchFamily="34" charset="0"/>
                        </a:rPr>
                        <a:t>yaklaşımı  </a:t>
                      </a:r>
                      <a:r>
                        <a:rPr lang="tr-TR" sz="2000" spc="-95" dirty="0">
                          <a:solidFill>
                            <a:schemeClr val="tx1"/>
                          </a:solidFill>
                          <a:latin typeface="Calibri" panose="020F0502020204030204" pitchFamily="34" charset="0"/>
                          <a:ea typeface="Calibri" panose="020F0502020204030204" pitchFamily="34" charset="0"/>
                          <a:cs typeface="Calibri" panose="020F0502020204030204" pitchFamily="34" charset="0"/>
                        </a:rPr>
                        <a:t>hakkında </a:t>
                      </a:r>
                      <a:r>
                        <a:rPr lang="tr-TR" sz="2000" spc="-85" dirty="0">
                          <a:solidFill>
                            <a:schemeClr val="tx1"/>
                          </a:solidFill>
                          <a:latin typeface="Calibri" panose="020F0502020204030204" pitchFamily="34" charset="0"/>
                          <a:ea typeface="Calibri" panose="020F0502020204030204" pitchFamily="34" charset="0"/>
                          <a:cs typeface="Calibri" panose="020F0502020204030204" pitchFamily="34" charset="0"/>
                        </a:rPr>
                        <a:t>bilgi</a:t>
                      </a:r>
                      <a:r>
                        <a:rPr lang="tr-TR" sz="2000" spc="-4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tr-TR" sz="2000" spc="-80" dirty="0">
                          <a:solidFill>
                            <a:schemeClr val="tx1"/>
                          </a:solidFill>
                          <a:latin typeface="Calibri" panose="020F0502020204030204" pitchFamily="34" charset="0"/>
                          <a:ea typeface="Calibri" panose="020F0502020204030204" pitchFamily="34" charset="0"/>
                          <a:cs typeface="Calibri" panose="020F0502020204030204" pitchFamily="34" charset="0"/>
                        </a:rPr>
                        <a:t>alınır.</a:t>
                      </a:r>
                      <a:endParaRPr lang="tr-TR"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0" marR="0" marT="20955" marB="0" anchor="ctr">
                    <a:lnL w="12700" cap="flat" cmpd="sng" algn="ctr">
                      <a:solidFill>
                        <a:srgbClr val="231F20"/>
                      </a:solidFill>
                      <a:prstDash val="solid"/>
                      <a:round/>
                      <a:headEnd type="none" w="med" len="med"/>
                      <a:tailEnd type="none" w="med" len="med"/>
                    </a:lnL>
                    <a:lnR w="12700">
                      <a:solidFill>
                        <a:srgbClr val="231F20"/>
                      </a:solidFill>
                      <a:prstDash val="soli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extLst>
                  <a:ext uri="{0D108BD9-81ED-4DB2-BD59-A6C34878D82A}">
                    <a16:rowId xmlns:a16="http://schemas.microsoft.com/office/drawing/2014/main" val="1937485980"/>
                  </a:ext>
                </a:extLst>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1951068973"/>
              </p:ext>
            </p:extLst>
          </p:nvPr>
        </p:nvGraphicFramePr>
        <p:xfrm>
          <a:off x="536355" y="4211790"/>
          <a:ext cx="11046260" cy="2641688"/>
        </p:xfrm>
        <a:graphic>
          <a:graphicData uri="http://schemas.openxmlformats.org/drawingml/2006/table">
            <a:tbl>
              <a:tblPr firstRow="1" bandRow="1"/>
              <a:tblGrid>
                <a:gridCol w="2640954">
                  <a:extLst>
                    <a:ext uri="{9D8B030D-6E8A-4147-A177-3AD203B41FA5}">
                      <a16:colId xmlns:a16="http://schemas.microsoft.com/office/drawing/2014/main" val="3455177653"/>
                    </a:ext>
                  </a:extLst>
                </a:gridCol>
                <a:gridCol w="2660073">
                  <a:extLst>
                    <a:ext uri="{9D8B030D-6E8A-4147-A177-3AD203B41FA5}">
                      <a16:colId xmlns:a16="http://schemas.microsoft.com/office/drawing/2014/main" val="3716051728"/>
                    </a:ext>
                  </a:extLst>
                </a:gridCol>
                <a:gridCol w="5745233">
                  <a:extLst>
                    <a:ext uri="{9D8B030D-6E8A-4147-A177-3AD203B41FA5}">
                      <a16:colId xmlns:a16="http://schemas.microsoft.com/office/drawing/2014/main" val="637145014"/>
                    </a:ext>
                  </a:extLst>
                </a:gridCol>
              </a:tblGrid>
              <a:tr h="264168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71755" marR="77470">
                        <a:lnSpc>
                          <a:spcPct val="100000"/>
                        </a:lnSpc>
                      </a:pPr>
                      <a:r>
                        <a:rPr lang="tr-TR" sz="2400" b="1" spc="-80" dirty="0">
                          <a:solidFill>
                            <a:srgbClr val="FF0000"/>
                          </a:solidFill>
                          <a:latin typeface="Calibri" panose="020F0502020204030204" pitchFamily="34" charset="0"/>
                          <a:ea typeface="Calibri" panose="020F0502020204030204" pitchFamily="34" charset="0"/>
                          <a:cs typeface="Calibri" panose="020F0502020204030204" pitchFamily="34" charset="0"/>
                        </a:rPr>
                        <a:t>Değerlendirme  </a:t>
                      </a:r>
                      <a:r>
                        <a:rPr lang="tr-TR" sz="2400" b="1" spc="-100" dirty="0">
                          <a:solidFill>
                            <a:srgbClr val="FF0000"/>
                          </a:solidFill>
                          <a:latin typeface="Calibri" panose="020F0502020204030204" pitchFamily="34" charset="0"/>
                          <a:ea typeface="Calibri" panose="020F0502020204030204" pitchFamily="34" charset="0"/>
                          <a:cs typeface="Calibri" panose="020F0502020204030204" pitchFamily="34" charset="0"/>
                        </a:rPr>
                        <a:t>Takımının </a:t>
                      </a:r>
                      <a:r>
                        <a:rPr lang="tr-TR" sz="2400" b="1" spc="-105" dirty="0">
                          <a:solidFill>
                            <a:srgbClr val="FF0000"/>
                          </a:solidFill>
                          <a:latin typeface="Calibri" panose="020F0502020204030204" pitchFamily="34" charset="0"/>
                          <a:ea typeface="Calibri" panose="020F0502020204030204" pitchFamily="34" charset="0"/>
                          <a:cs typeface="Calibri" panose="020F0502020204030204" pitchFamily="34" charset="0"/>
                        </a:rPr>
                        <a:t>iki </a:t>
                      </a:r>
                      <a:r>
                        <a:rPr lang="tr-TR" sz="2400" b="1" spc="-85" dirty="0">
                          <a:solidFill>
                            <a:srgbClr val="FF0000"/>
                          </a:solidFill>
                          <a:latin typeface="Calibri" panose="020F0502020204030204" pitchFamily="34" charset="0"/>
                          <a:ea typeface="Calibri" panose="020F0502020204030204" pitchFamily="34" charset="0"/>
                          <a:cs typeface="Calibri" panose="020F0502020204030204" pitchFamily="34" charset="0"/>
                        </a:rPr>
                        <a:t>üyesinin </a:t>
                      </a:r>
                    </a:p>
                    <a:p>
                      <a:pPr marL="71755" marR="77470">
                        <a:lnSpc>
                          <a:spcPct val="100000"/>
                        </a:lnSpc>
                      </a:pPr>
                      <a:r>
                        <a:rPr lang="tr-TR" sz="2400" b="1" spc="-145" dirty="0">
                          <a:solidFill>
                            <a:srgbClr val="FF0000"/>
                          </a:solidFill>
                          <a:latin typeface="Calibri" panose="020F0502020204030204" pitchFamily="34" charset="0"/>
                          <a:ea typeface="Calibri" panose="020F0502020204030204" pitchFamily="34" charset="0"/>
                          <a:cs typeface="Calibri" panose="020F0502020204030204" pitchFamily="34" charset="0"/>
                        </a:rPr>
                        <a:t>A  </a:t>
                      </a:r>
                      <a:r>
                        <a:rPr lang="tr-TR" sz="2400" b="1" spc="-105" dirty="0">
                          <a:solidFill>
                            <a:srgbClr val="FF0000"/>
                          </a:solidFill>
                          <a:latin typeface="Calibri" panose="020F0502020204030204" pitchFamily="34" charset="0"/>
                          <a:ea typeface="Calibri" panose="020F0502020204030204" pitchFamily="34" charset="0"/>
                          <a:cs typeface="Calibri" panose="020F0502020204030204" pitchFamily="34" charset="0"/>
                        </a:rPr>
                        <a:t>Fakültesinde </a:t>
                      </a:r>
                      <a:r>
                        <a:rPr lang="tr-TR" sz="2400" b="1" spc="-90" dirty="0">
                          <a:solidFill>
                            <a:srgbClr val="FF0000"/>
                          </a:solidFill>
                          <a:latin typeface="Calibri" panose="020F0502020204030204" pitchFamily="34" charset="0"/>
                          <a:ea typeface="Calibri" panose="020F0502020204030204" pitchFamily="34" charset="0"/>
                          <a:cs typeface="Calibri" panose="020F0502020204030204" pitchFamily="34" charset="0"/>
                        </a:rPr>
                        <a:t>görev </a:t>
                      </a:r>
                      <a:r>
                        <a:rPr lang="tr-TR" sz="2400" b="1" spc="-75" dirty="0">
                          <a:solidFill>
                            <a:srgbClr val="FF0000"/>
                          </a:solidFill>
                          <a:latin typeface="Calibri" panose="020F0502020204030204" pitchFamily="34" charset="0"/>
                          <a:ea typeface="Calibri" panose="020F0502020204030204" pitchFamily="34" charset="0"/>
                          <a:cs typeface="Calibri" panose="020F0502020204030204" pitchFamily="34" charset="0"/>
                        </a:rPr>
                        <a:t>yap</a:t>
                      </a:r>
                      <a:r>
                        <a:rPr lang="tr-TR" sz="2400" b="1" spc="-85" dirty="0">
                          <a:solidFill>
                            <a:srgbClr val="FF0000"/>
                          </a:solidFill>
                          <a:latin typeface="Calibri" panose="020F0502020204030204" pitchFamily="34" charset="0"/>
                          <a:ea typeface="Calibri" panose="020F0502020204030204" pitchFamily="34" charset="0"/>
                          <a:cs typeface="Calibri" panose="020F0502020204030204" pitchFamily="34" charset="0"/>
                        </a:rPr>
                        <a:t>an </a:t>
                      </a:r>
                      <a:r>
                        <a:rPr lang="tr-TR" sz="2400" b="1" u="sng" spc="-110" dirty="0">
                          <a:solidFill>
                            <a:srgbClr val="FF0000"/>
                          </a:solidFill>
                          <a:latin typeface="Calibri" panose="020F0502020204030204" pitchFamily="34" charset="0"/>
                          <a:ea typeface="Calibri" panose="020F0502020204030204" pitchFamily="34" charset="0"/>
                          <a:cs typeface="Calibri" panose="020F0502020204030204" pitchFamily="34" charset="0"/>
                        </a:rPr>
                        <a:t>akademik </a:t>
                      </a:r>
                      <a:r>
                        <a:rPr lang="tr-TR" sz="2400" b="1" u="sng" spc="-80" dirty="0">
                          <a:solidFill>
                            <a:srgbClr val="FF0000"/>
                          </a:solidFill>
                          <a:latin typeface="Calibri" panose="020F0502020204030204" pitchFamily="34" charset="0"/>
                          <a:ea typeface="Calibri" panose="020F0502020204030204" pitchFamily="34" charset="0"/>
                          <a:cs typeface="Calibri" panose="020F0502020204030204" pitchFamily="34" charset="0"/>
                        </a:rPr>
                        <a:t>personel</a:t>
                      </a:r>
                      <a:r>
                        <a:rPr lang="tr-TR" sz="2400" b="1" spc="-8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tr-TR" sz="2400" b="1" spc="-90" dirty="0">
                          <a:solidFill>
                            <a:srgbClr val="FF0000"/>
                          </a:solidFill>
                          <a:latin typeface="Calibri" panose="020F0502020204030204" pitchFamily="34" charset="0"/>
                          <a:ea typeface="Calibri" panose="020F0502020204030204" pitchFamily="34" charset="0"/>
                          <a:cs typeface="Calibri" panose="020F0502020204030204" pitchFamily="34" charset="0"/>
                        </a:rPr>
                        <a:t>ile görüşmesi</a:t>
                      </a:r>
                      <a:endParaRPr lang="tr-TR" sz="24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txBody>
                  <a:tcPr marL="0" marR="0" marT="508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71755" marR="77470" lvl="0" indent="0" algn="l" defTabSz="914400" rtl="0" eaLnBrk="1" fontAlgn="auto" latinLnBrk="0" hangingPunct="1">
                        <a:lnSpc>
                          <a:spcPct val="100000"/>
                        </a:lnSpc>
                        <a:spcBef>
                          <a:spcPts val="0"/>
                        </a:spcBef>
                        <a:spcAft>
                          <a:spcPts val="0"/>
                        </a:spcAft>
                        <a:buClrTx/>
                        <a:buSzTx/>
                        <a:buFontTx/>
                        <a:buNone/>
                        <a:tabLst/>
                        <a:defRPr/>
                      </a:pPr>
                      <a:r>
                        <a:rPr lang="tr-TR" sz="2400" b="1" spc="-80" dirty="0">
                          <a:solidFill>
                            <a:srgbClr val="FF0000"/>
                          </a:solidFill>
                          <a:latin typeface="Calibri" panose="020F0502020204030204" pitchFamily="34" charset="0"/>
                          <a:ea typeface="Calibri" panose="020F0502020204030204" pitchFamily="34" charset="0"/>
                          <a:cs typeface="Calibri" panose="020F0502020204030204" pitchFamily="34" charset="0"/>
                        </a:rPr>
                        <a:t>Değerlendirme </a:t>
                      </a:r>
                      <a:r>
                        <a:rPr lang="tr-TR" sz="2400" b="1" spc="-100" dirty="0">
                          <a:solidFill>
                            <a:srgbClr val="FF0000"/>
                          </a:solidFill>
                          <a:latin typeface="Calibri" panose="020F0502020204030204" pitchFamily="34" charset="0"/>
                          <a:ea typeface="Calibri" panose="020F0502020204030204" pitchFamily="34" charset="0"/>
                          <a:cs typeface="Calibri" panose="020F0502020204030204" pitchFamily="34" charset="0"/>
                        </a:rPr>
                        <a:t>Takımının  </a:t>
                      </a:r>
                      <a:r>
                        <a:rPr lang="tr-TR" sz="2400" b="1" spc="-105" dirty="0">
                          <a:solidFill>
                            <a:srgbClr val="FF0000"/>
                          </a:solidFill>
                          <a:latin typeface="Calibri" panose="020F0502020204030204" pitchFamily="34" charset="0"/>
                          <a:ea typeface="Calibri" panose="020F0502020204030204" pitchFamily="34" charset="0"/>
                          <a:cs typeface="Calibri" panose="020F0502020204030204" pitchFamily="34" charset="0"/>
                        </a:rPr>
                        <a:t>iki </a:t>
                      </a:r>
                      <a:r>
                        <a:rPr lang="tr-TR" sz="2400" b="1" spc="-85" dirty="0">
                          <a:solidFill>
                            <a:srgbClr val="FF0000"/>
                          </a:solidFill>
                          <a:latin typeface="Calibri" panose="020F0502020204030204" pitchFamily="34" charset="0"/>
                          <a:ea typeface="Calibri" panose="020F0502020204030204" pitchFamily="34" charset="0"/>
                          <a:cs typeface="Calibri" panose="020F0502020204030204" pitchFamily="34" charset="0"/>
                        </a:rPr>
                        <a:t>üyesinin </a:t>
                      </a:r>
                      <a:r>
                        <a:rPr lang="tr-TR" sz="2400" b="1" spc="-130" dirty="0">
                          <a:solidFill>
                            <a:srgbClr val="FF0000"/>
                          </a:solidFill>
                          <a:latin typeface="Calibri" panose="020F0502020204030204" pitchFamily="34" charset="0"/>
                          <a:ea typeface="Calibri" panose="020F0502020204030204" pitchFamily="34" charset="0"/>
                          <a:cs typeface="Calibri" panose="020F0502020204030204" pitchFamily="34" charset="0"/>
                        </a:rPr>
                        <a:t>B </a:t>
                      </a:r>
                      <a:r>
                        <a:rPr lang="tr-TR" sz="2400" b="1" spc="-105" dirty="0">
                          <a:solidFill>
                            <a:srgbClr val="FF0000"/>
                          </a:solidFill>
                          <a:latin typeface="Calibri" panose="020F0502020204030204" pitchFamily="34" charset="0"/>
                          <a:ea typeface="Calibri" panose="020F0502020204030204" pitchFamily="34" charset="0"/>
                          <a:cs typeface="Calibri" panose="020F0502020204030204" pitchFamily="34" charset="0"/>
                        </a:rPr>
                        <a:t>Fakültesinde  </a:t>
                      </a:r>
                      <a:r>
                        <a:rPr lang="tr-TR" sz="2400" b="1" spc="-90" dirty="0">
                          <a:solidFill>
                            <a:srgbClr val="FF0000"/>
                          </a:solidFill>
                          <a:latin typeface="Calibri" panose="020F0502020204030204" pitchFamily="34" charset="0"/>
                          <a:ea typeface="Calibri" panose="020F0502020204030204" pitchFamily="34" charset="0"/>
                          <a:cs typeface="Calibri" panose="020F0502020204030204" pitchFamily="34" charset="0"/>
                        </a:rPr>
                        <a:t>görev yapan </a:t>
                      </a:r>
                      <a:r>
                        <a:rPr lang="tr-TR" sz="2400" b="1" u="sng" spc="-110" dirty="0">
                          <a:solidFill>
                            <a:srgbClr val="FF0000"/>
                          </a:solidFill>
                          <a:latin typeface="Calibri" panose="020F0502020204030204" pitchFamily="34" charset="0"/>
                          <a:ea typeface="Calibri" panose="020F0502020204030204" pitchFamily="34" charset="0"/>
                          <a:cs typeface="Calibri" panose="020F0502020204030204" pitchFamily="34" charset="0"/>
                        </a:rPr>
                        <a:t>akademik  </a:t>
                      </a:r>
                      <a:r>
                        <a:rPr lang="tr-TR" sz="2400" b="1" u="sng" spc="-80" dirty="0">
                          <a:solidFill>
                            <a:srgbClr val="FF0000"/>
                          </a:solidFill>
                          <a:latin typeface="Calibri" panose="020F0502020204030204" pitchFamily="34" charset="0"/>
                          <a:ea typeface="Calibri" panose="020F0502020204030204" pitchFamily="34" charset="0"/>
                          <a:cs typeface="Calibri" panose="020F0502020204030204" pitchFamily="34" charset="0"/>
                        </a:rPr>
                        <a:t>personel</a:t>
                      </a:r>
                      <a:r>
                        <a:rPr lang="tr-TR" sz="2400" b="1" spc="-8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tr-TR" sz="2400" b="1" spc="-90" dirty="0">
                          <a:solidFill>
                            <a:srgbClr val="FF0000"/>
                          </a:solidFill>
                          <a:latin typeface="Calibri" panose="020F0502020204030204" pitchFamily="34" charset="0"/>
                          <a:ea typeface="Calibri" panose="020F0502020204030204" pitchFamily="34" charset="0"/>
                          <a:cs typeface="Calibri" panose="020F0502020204030204" pitchFamily="34" charset="0"/>
                        </a:rPr>
                        <a:t>ile görüşmesi</a:t>
                      </a:r>
                      <a:endParaRPr lang="tr-TR" sz="24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txBody>
                  <a:tcPr marL="0" marR="0" marT="508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14337" marR="63500" indent="-342900" algn="l" defTabSz="914400" rtl="0" eaLnBrk="1" latinLnBrk="0" hangingPunct="1">
                        <a:lnSpc>
                          <a:spcPct val="100000"/>
                        </a:lnSpc>
                        <a:spcBef>
                          <a:spcPts val="165"/>
                        </a:spcBef>
                        <a:buFont typeface="Wingdings" panose="05000000000000000000" pitchFamily="2" charset="2"/>
                        <a:buChar char="ü"/>
                      </a:pPr>
                      <a:r>
                        <a:rPr lang="tr-TR" sz="2000" kern="1200" spc="-105" dirty="0">
                          <a:solidFill>
                            <a:schemeClr val="tx1"/>
                          </a:solidFill>
                          <a:latin typeface="Calibri" panose="020F0502020204030204" pitchFamily="34" charset="0"/>
                          <a:ea typeface="Calibri" panose="020F0502020204030204" pitchFamily="34" charset="0"/>
                          <a:cs typeface="Calibri" panose="020F0502020204030204" pitchFamily="34" charset="0"/>
                        </a:rPr>
                        <a:t>Öğretim elemanlarının üst  yönetim ile ilişkileri incelenir,</a:t>
                      </a:r>
                    </a:p>
                    <a:p>
                      <a:pPr marL="414337" marR="63500" indent="-342900" algn="l" defTabSz="914400" rtl="0" eaLnBrk="1" latinLnBrk="0" hangingPunct="1">
                        <a:lnSpc>
                          <a:spcPct val="100000"/>
                        </a:lnSpc>
                        <a:spcBef>
                          <a:spcPts val="165"/>
                        </a:spcBef>
                        <a:buFont typeface="Wingdings" panose="05000000000000000000" pitchFamily="2" charset="2"/>
                        <a:buChar char="ü"/>
                      </a:pPr>
                      <a:r>
                        <a:rPr lang="tr-TR" sz="2000" kern="1200" spc="-105" dirty="0">
                          <a:solidFill>
                            <a:schemeClr val="tx1"/>
                          </a:solidFill>
                          <a:latin typeface="Calibri" panose="020F0502020204030204" pitchFamily="34" charset="0"/>
                          <a:ea typeface="Calibri" panose="020F0502020204030204" pitchFamily="34" charset="0"/>
                          <a:cs typeface="Calibri" panose="020F0502020204030204" pitchFamily="34" charset="0"/>
                        </a:rPr>
                        <a:t>Kalite güvence sistemindeki  rolleri, </a:t>
                      </a:r>
                    </a:p>
                    <a:p>
                      <a:pPr marL="414337" marR="63500" indent="-342900" algn="l" defTabSz="914400" rtl="0" eaLnBrk="1" latinLnBrk="0" hangingPunct="1">
                        <a:lnSpc>
                          <a:spcPct val="100000"/>
                        </a:lnSpc>
                        <a:spcBef>
                          <a:spcPts val="165"/>
                        </a:spcBef>
                        <a:buFont typeface="Wingdings" panose="05000000000000000000" pitchFamily="2" charset="2"/>
                        <a:buChar char="ü"/>
                      </a:pPr>
                      <a:r>
                        <a:rPr lang="tr-TR" sz="2000" kern="1200" spc="-105" dirty="0">
                          <a:solidFill>
                            <a:schemeClr val="tx1"/>
                          </a:solidFill>
                          <a:latin typeface="Calibri" panose="020F0502020204030204" pitchFamily="34" charset="0"/>
                          <a:ea typeface="Calibri" panose="020F0502020204030204" pitchFamily="34" charset="0"/>
                          <a:cs typeface="Calibri" panose="020F0502020204030204" pitchFamily="34" charset="0"/>
                        </a:rPr>
                        <a:t>Personelin işe alımı, </a:t>
                      </a:r>
                    </a:p>
                    <a:p>
                      <a:pPr marL="414337" marR="63500" indent="-342900" algn="l" defTabSz="914400" rtl="0" eaLnBrk="1" latinLnBrk="0" hangingPunct="1">
                        <a:lnSpc>
                          <a:spcPct val="100000"/>
                        </a:lnSpc>
                        <a:spcBef>
                          <a:spcPts val="165"/>
                        </a:spcBef>
                        <a:buFont typeface="Wingdings" panose="05000000000000000000" pitchFamily="2" charset="2"/>
                        <a:buChar char="ü"/>
                      </a:pPr>
                      <a:r>
                        <a:rPr lang="tr-TR" sz="2000" kern="1200" spc="-105" dirty="0">
                          <a:solidFill>
                            <a:schemeClr val="tx1"/>
                          </a:solidFill>
                          <a:latin typeface="Calibri" panose="020F0502020204030204" pitchFamily="34" charset="0"/>
                          <a:ea typeface="Calibri" panose="020F0502020204030204" pitchFamily="34" charset="0"/>
                          <a:cs typeface="Calibri" panose="020F0502020204030204" pitchFamily="34" charset="0"/>
                        </a:rPr>
                        <a:t>Akademik personelin kendisini  geliştirmesi ve motivasyonu ile  ilgili politikaları hakkında görüş  alınır.</a:t>
                      </a:r>
                    </a:p>
                    <a:p>
                      <a:pPr marL="414337" marR="63500" indent="-342900" algn="l" defTabSz="914400" rtl="0" eaLnBrk="1" latinLnBrk="0" hangingPunct="1">
                        <a:lnSpc>
                          <a:spcPct val="100000"/>
                        </a:lnSpc>
                        <a:spcBef>
                          <a:spcPts val="165"/>
                        </a:spcBef>
                        <a:buFont typeface="Wingdings" panose="05000000000000000000" pitchFamily="2" charset="2"/>
                        <a:buChar char="ü"/>
                      </a:pPr>
                      <a:r>
                        <a:rPr lang="tr-TR" sz="2000" kern="1200" spc="-105" dirty="0">
                          <a:solidFill>
                            <a:schemeClr val="tx1"/>
                          </a:solidFill>
                          <a:latin typeface="Calibri" panose="020F0502020204030204" pitchFamily="34" charset="0"/>
                          <a:ea typeface="Calibri" panose="020F0502020204030204" pitchFamily="34" charset="0"/>
                          <a:cs typeface="Calibri" panose="020F0502020204030204" pitchFamily="34" charset="0"/>
                        </a:rPr>
                        <a:t>(Bu görüşmeye dekan ve  dekan yardımcılarının katılmaması önemle dikkate alınmalıdır. Bu toplantıya sadece akademik personel katılmalıdır.)</a:t>
                      </a:r>
                    </a:p>
                  </a:txBody>
                  <a:tcPr marL="0" marR="0" marT="635" marB="0" anchor="ctr">
                    <a:lnL w="12700" cap="flat" cmpd="sng" algn="ctr">
                      <a:solidFill>
                        <a:srgbClr val="231F20"/>
                      </a:solidFill>
                      <a:prstDash val="solid"/>
                      <a:round/>
                      <a:headEnd type="none" w="med" len="med"/>
                      <a:tailEnd type="none" w="med" len="med"/>
                    </a:lnL>
                    <a:lnR w="12700">
                      <a:solidFill>
                        <a:srgbClr val="231F20"/>
                      </a:solidFill>
                      <a:prstDash val="soli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extLst>
                  <a:ext uri="{0D108BD9-81ED-4DB2-BD59-A6C34878D82A}">
                    <a16:rowId xmlns:a16="http://schemas.microsoft.com/office/drawing/2014/main" val="2198105816"/>
                  </a:ext>
                </a:extLst>
              </a:tr>
            </a:tbl>
          </a:graphicData>
        </a:graphic>
      </p:graphicFrame>
      <p:sp>
        <p:nvSpPr>
          <p:cNvPr id="8" name="Unvan 1"/>
          <p:cNvSpPr txBox="1">
            <a:spLocks/>
          </p:cNvSpPr>
          <p:nvPr/>
        </p:nvSpPr>
        <p:spPr>
          <a:xfrm>
            <a:off x="5168504" y="604285"/>
            <a:ext cx="1781968" cy="484912"/>
          </a:xfrm>
          <a:prstGeom prst="rect">
            <a:avLst/>
          </a:prstGeom>
          <a:solidFill>
            <a:srgbClr val="FFFF00"/>
          </a:solidFill>
          <a:ln w="31750" cap="sq">
            <a:solidFill>
              <a:schemeClr val="tx1">
                <a:lumMod val="75000"/>
                <a:lumOff val="25000"/>
              </a:schemeClr>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tr-TR" sz="2400" b="1" dirty="0" smtClean="0">
                <a:latin typeface="Calibri" panose="020F0502020204030204" pitchFamily="34" charset="0"/>
                <a:ea typeface="Calibri" panose="020F0502020204030204" pitchFamily="34" charset="0"/>
                <a:cs typeface="Calibri" panose="020F0502020204030204" pitchFamily="34" charset="0"/>
              </a:rPr>
              <a:t>1.gün</a:t>
            </a:r>
            <a:endParaRPr lang="tr-TR" sz="2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769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8"/>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11723564" y="6439064"/>
            <a:ext cx="365760" cy="365760"/>
          </a:xfrm>
        </p:spPr>
        <p:txBody>
          <a:bodyPr/>
          <a:lstStyle/>
          <a:p>
            <a:fld id="{42C0DB4F-D11D-4F54-9D3B-A709721EB97D}" type="slidenum">
              <a:rPr lang="tr-TR" smtClean="0"/>
              <a:t>21</a:t>
            </a:fld>
            <a:endParaRPr lang="tr-TR"/>
          </a:p>
        </p:txBody>
      </p:sp>
      <p:sp>
        <p:nvSpPr>
          <p:cNvPr id="3" name="Unvan 1"/>
          <p:cNvSpPr txBox="1">
            <a:spLocks/>
          </p:cNvSpPr>
          <p:nvPr/>
        </p:nvSpPr>
        <p:spPr>
          <a:xfrm>
            <a:off x="536359" y="124192"/>
            <a:ext cx="11046258" cy="572655"/>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tr-TR" sz="3200" b="1" dirty="0">
                <a:latin typeface="Calibri" panose="020F0502020204030204" pitchFamily="34" charset="0"/>
                <a:ea typeface="Calibri" panose="020F0502020204030204" pitchFamily="34" charset="0"/>
                <a:cs typeface="Calibri" panose="020F0502020204030204" pitchFamily="34" charset="0"/>
              </a:rPr>
              <a:t>KAP Değerlendirme TAKIMI ZİYARET </a:t>
            </a:r>
            <a:r>
              <a:rPr lang="tr-TR" sz="3200" b="1" dirty="0" smtClean="0">
                <a:latin typeface="Calibri" panose="020F0502020204030204" pitchFamily="34" charset="0"/>
                <a:ea typeface="Calibri" panose="020F0502020204030204" pitchFamily="34" charset="0"/>
                <a:cs typeface="Calibri" panose="020F0502020204030204" pitchFamily="34" charset="0"/>
              </a:rPr>
              <a:t>PLANI</a:t>
            </a:r>
            <a:endParaRPr lang="tr-TR" sz="3200" b="1"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Tablo 4"/>
          <p:cNvGraphicFramePr>
            <a:graphicFrameLocks noGrp="1"/>
          </p:cNvGraphicFramePr>
          <p:nvPr>
            <p:extLst>
              <p:ext uri="{D42A27DB-BD31-4B8C-83A1-F6EECF244321}">
                <p14:modId xmlns:p14="http://schemas.microsoft.com/office/powerpoint/2010/main" val="2626370937"/>
              </p:ext>
            </p:extLst>
          </p:nvPr>
        </p:nvGraphicFramePr>
        <p:xfrm>
          <a:off x="536358" y="1662559"/>
          <a:ext cx="11046259" cy="386715"/>
        </p:xfrm>
        <a:graphic>
          <a:graphicData uri="http://schemas.openxmlformats.org/drawingml/2006/table">
            <a:tbl>
              <a:tblPr firstRow="1" bandRow="1">
                <a:tableStyleId>{2D5ABB26-0587-4C30-8999-92F81FD0307C}</a:tableStyleId>
              </a:tblPr>
              <a:tblGrid>
                <a:gridCol w="5291788">
                  <a:extLst>
                    <a:ext uri="{9D8B030D-6E8A-4147-A177-3AD203B41FA5}">
                      <a16:colId xmlns:a16="http://schemas.microsoft.com/office/drawing/2014/main" val="4006091467"/>
                    </a:ext>
                  </a:extLst>
                </a:gridCol>
                <a:gridCol w="5754471">
                  <a:extLst>
                    <a:ext uri="{9D8B030D-6E8A-4147-A177-3AD203B41FA5}">
                      <a16:colId xmlns:a16="http://schemas.microsoft.com/office/drawing/2014/main" val="553655792"/>
                    </a:ext>
                  </a:extLst>
                </a:gridCol>
              </a:tblGrid>
              <a:tr h="378196">
                <a:tc>
                  <a:txBody>
                    <a:bodyPr/>
                    <a:lstStyle/>
                    <a:p>
                      <a:pPr marL="958850" indent="-777875">
                        <a:lnSpc>
                          <a:spcPct val="100000"/>
                        </a:lnSpc>
                        <a:spcBef>
                          <a:spcPts val="165"/>
                        </a:spcBef>
                      </a:pPr>
                      <a:r>
                        <a:rPr sz="2400" b="1" spc="-100" dirty="0">
                          <a:solidFill>
                            <a:schemeClr val="tx1"/>
                          </a:solidFill>
                          <a:latin typeface="Calibri" panose="020F0502020204030204" pitchFamily="34" charset="0"/>
                          <a:ea typeface="Calibri" panose="020F0502020204030204" pitchFamily="34" charset="0"/>
                          <a:cs typeface="Calibri" panose="020F0502020204030204" pitchFamily="34" charset="0"/>
                        </a:rPr>
                        <a:t>Kimler </a:t>
                      </a:r>
                      <a:r>
                        <a:rPr sz="2400" b="1" spc="-90" dirty="0">
                          <a:solidFill>
                            <a:schemeClr val="tx1"/>
                          </a:solidFill>
                          <a:latin typeface="Calibri" panose="020F0502020204030204" pitchFamily="34" charset="0"/>
                          <a:ea typeface="Calibri" panose="020F0502020204030204" pitchFamily="34" charset="0"/>
                          <a:cs typeface="Calibri" panose="020F0502020204030204" pitchFamily="34" charset="0"/>
                        </a:rPr>
                        <a:t>ile </a:t>
                      </a:r>
                      <a:r>
                        <a:rPr sz="2400" b="1" spc="-80" dirty="0">
                          <a:solidFill>
                            <a:schemeClr val="tx1"/>
                          </a:solidFill>
                          <a:latin typeface="Calibri" panose="020F0502020204030204" pitchFamily="34" charset="0"/>
                          <a:ea typeface="Calibri" panose="020F0502020204030204" pitchFamily="34" charset="0"/>
                          <a:cs typeface="Calibri" panose="020F0502020204030204" pitchFamily="34" charset="0"/>
                        </a:rPr>
                        <a:t>ne</a:t>
                      </a:r>
                      <a:r>
                        <a:rPr sz="2400" b="1" spc="-4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sz="2400" b="1" spc="-105" dirty="0">
                          <a:solidFill>
                            <a:schemeClr val="tx1"/>
                          </a:solidFill>
                          <a:latin typeface="Calibri" panose="020F0502020204030204" pitchFamily="34" charset="0"/>
                          <a:ea typeface="Calibri" panose="020F0502020204030204" pitchFamily="34" charset="0"/>
                          <a:cs typeface="Calibri" panose="020F0502020204030204" pitchFamily="34" charset="0"/>
                        </a:rPr>
                        <a:t>yapılacağı</a:t>
                      </a:r>
                      <a:endParaRPr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0" marR="0" marT="2095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CC99"/>
                    </a:solidFill>
                  </a:tcPr>
                </a:tc>
                <a:tc>
                  <a:txBody>
                    <a:bodyPr/>
                    <a:lstStyle/>
                    <a:p>
                      <a:pPr marL="958850" indent="-777875">
                        <a:lnSpc>
                          <a:spcPct val="100000"/>
                        </a:lnSpc>
                        <a:spcBef>
                          <a:spcPts val="165"/>
                        </a:spcBef>
                      </a:pPr>
                      <a:r>
                        <a:rPr lang="tr-TR" sz="2400" b="1" spc="-105" dirty="0">
                          <a:solidFill>
                            <a:schemeClr val="tx1"/>
                          </a:solidFill>
                          <a:latin typeface="Calibri" panose="020F0502020204030204" pitchFamily="34" charset="0"/>
                          <a:ea typeface="Calibri" panose="020F0502020204030204" pitchFamily="34" charset="0"/>
                          <a:cs typeface="Calibri" panose="020F0502020204030204" pitchFamily="34" charset="0"/>
                        </a:rPr>
                        <a:t>İçeriği</a:t>
                      </a:r>
                      <a:endParaRPr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0" marR="0" marT="20955" marB="0" anchor="ctr">
                    <a:lnL w="12700" cap="flat" cmpd="sng" algn="ctr">
                      <a:solidFill>
                        <a:srgbClr val="231F20"/>
                      </a:solidFill>
                      <a:prstDash val="solid"/>
                      <a:round/>
                      <a:headEnd type="none" w="med" len="med"/>
                      <a:tailEnd type="none" w="med" len="med"/>
                    </a:lnL>
                    <a:lnR w="12700">
                      <a:solidFill>
                        <a:srgbClr val="231F20"/>
                      </a:solidFill>
                      <a:prstDash val="solid"/>
                    </a:lnR>
                    <a:lnT w="12700">
                      <a:solidFill>
                        <a:srgbClr val="231F20"/>
                      </a:solidFill>
                      <a:prstDash val="solid"/>
                    </a:lnT>
                    <a:lnB w="12700" cap="flat" cmpd="sng" algn="ctr">
                      <a:solidFill>
                        <a:srgbClr val="231F20"/>
                      </a:solidFill>
                      <a:prstDash val="solid"/>
                      <a:round/>
                      <a:headEnd type="none" w="med" len="med"/>
                      <a:tailEnd type="none" w="med" len="med"/>
                    </a:lnB>
                    <a:solidFill>
                      <a:srgbClr val="FFCC99"/>
                    </a:solidFill>
                  </a:tcPr>
                </a:tc>
                <a:extLst>
                  <a:ext uri="{0D108BD9-81ED-4DB2-BD59-A6C34878D82A}">
                    <a16:rowId xmlns:a16="http://schemas.microsoft.com/office/drawing/2014/main" val="1529345538"/>
                  </a:ext>
                </a:extLst>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1354495971"/>
              </p:ext>
            </p:extLst>
          </p:nvPr>
        </p:nvGraphicFramePr>
        <p:xfrm>
          <a:off x="536358" y="2049274"/>
          <a:ext cx="11046258" cy="2560320"/>
        </p:xfrm>
        <a:graphic>
          <a:graphicData uri="http://schemas.openxmlformats.org/drawingml/2006/table">
            <a:tbl>
              <a:tblPr firstRow="1" bandRow="1"/>
              <a:tblGrid>
                <a:gridCol w="2659424">
                  <a:extLst>
                    <a:ext uri="{9D8B030D-6E8A-4147-A177-3AD203B41FA5}">
                      <a16:colId xmlns:a16="http://schemas.microsoft.com/office/drawing/2014/main" val="3531199557"/>
                    </a:ext>
                  </a:extLst>
                </a:gridCol>
                <a:gridCol w="2632363">
                  <a:extLst>
                    <a:ext uri="{9D8B030D-6E8A-4147-A177-3AD203B41FA5}">
                      <a16:colId xmlns:a16="http://schemas.microsoft.com/office/drawing/2014/main" val="2999750689"/>
                    </a:ext>
                  </a:extLst>
                </a:gridCol>
                <a:gridCol w="5754471">
                  <a:extLst>
                    <a:ext uri="{9D8B030D-6E8A-4147-A177-3AD203B41FA5}">
                      <a16:colId xmlns:a16="http://schemas.microsoft.com/office/drawing/2014/main" val="640194007"/>
                    </a:ext>
                  </a:extLst>
                </a:gridCol>
              </a:tblGrid>
              <a:tr h="241189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71755" marR="226695">
                        <a:lnSpc>
                          <a:spcPct val="100000"/>
                        </a:lnSpc>
                        <a:spcBef>
                          <a:spcPts val="0"/>
                        </a:spcBef>
                      </a:pPr>
                      <a:r>
                        <a:rPr lang="tr-TR" sz="2400" b="1" spc="-80" dirty="0">
                          <a:solidFill>
                            <a:srgbClr val="FF0000"/>
                          </a:solidFill>
                          <a:latin typeface="Calibri" panose="020F0502020204030204" pitchFamily="34" charset="0"/>
                          <a:ea typeface="Calibri" panose="020F0502020204030204" pitchFamily="34" charset="0"/>
                          <a:cs typeface="Calibri" panose="020F0502020204030204" pitchFamily="34" charset="0"/>
                        </a:rPr>
                        <a:t>Değerlendirme  </a:t>
                      </a:r>
                      <a:r>
                        <a:rPr lang="tr-TR" sz="2400" b="1" spc="-100" dirty="0">
                          <a:solidFill>
                            <a:srgbClr val="FF0000"/>
                          </a:solidFill>
                          <a:latin typeface="Calibri" panose="020F0502020204030204" pitchFamily="34" charset="0"/>
                          <a:ea typeface="Calibri" panose="020F0502020204030204" pitchFamily="34" charset="0"/>
                          <a:cs typeface="Calibri" panose="020F0502020204030204" pitchFamily="34" charset="0"/>
                        </a:rPr>
                        <a:t>Takımının </a:t>
                      </a:r>
                      <a:r>
                        <a:rPr lang="tr-TR" sz="2400" b="1" spc="-105" dirty="0">
                          <a:solidFill>
                            <a:srgbClr val="FF0000"/>
                          </a:solidFill>
                          <a:latin typeface="Calibri" panose="020F0502020204030204" pitchFamily="34" charset="0"/>
                          <a:ea typeface="Calibri" panose="020F0502020204030204" pitchFamily="34" charset="0"/>
                          <a:cs typeface="Calibri" panose="020F0502020204030204" pitchFamily="34" charset="0"/>
                        </a:rPr>
                        <a:t>iki </a:t>
                      </a:r>
                      <a:r>
                        <a:rPr lang="tr-TR" sz="2400" b="1" spc="-85" dirty="0">
                          <a:solidFill>
                            <a:srgbClr val="FF0000"/>
                          </a:solidFill>
                          <a:latin typeface="Calibri" panose="020F0502020204030204" pitchFamily="34" charset="0"/>
                          <a:ea typeface="Calibri" panose="020F0502020204030204" pitchFamily="34" charset="0"/>
                          <a:cs typeface="Calibri" panose="020F0502020204030204" pitchFamily="34" charset="0"/>
                        </a:rPr>
                        <a:t>üyesinin  </a:t>
                      </a:r>
                    </a:p>
                    <a:p>
                      <a:pPr marL="71755" marR="226695">
                        <a:lnSpc>
                          <a:spcPct val="100000"/>
                        </a:lnSpc>
                        <a:spcBef>
                          <a:spcPts val="0"/>
                        </a:spcBef>
                      </a:pPr>
                      <a:r>
                        <a:rPr lang="tr-TR" sz="2400" b="1" spc="-145" dirty="0">
                          <a:solidFill>
                            <a:srgbClr val="FF0000"/>
                          </a:solidFill>
                          <a:latin typeface="Calibri" panose="020F0502020204030204" pitchFamily="34" charset="0"/>
                          <a:ea typeface="Calibri" panose="020F0502020204030204" pitchFamily="34" charset="0"/>
                          <a:cs typeface="Calibri" panose="020F0502020204030204" pitchFamily="34" charset="0"/>
                        </a:rPr>
                        <a:t>A </a:t>
                      </a:r>
                      <a:r>
                        <a:rPr lang="tr-TR" sz="2400" b="1" spc="-105" dirty="0">
                          <a:solidFill>
                            <a:srgbClr val="FF0000"/>
                          </a:solidFill>
                          <a:latin typeface="Calibri" panose="020F0502020204030204" pitchFamily="34" charset="0"/>
                          <a:ea typeface="Calibri" panose="020F0502020204030204" pitchFamily="34" charset="0"/>
                          <a:cs typeface="Calibri" panose="020F0502020204030204" pitchFamily="34" charset="0"/>
                        </a:rPr>
                        <a:t>Fakültesinde </a:t>
                      </a:r>
                    </a:p>
                    <a:p>
                      <a:pPr marL="71755" marR="226695">
                        <a:lnSpc>
                          <a:spcPct val="100000"/>
                        </a:lnSpc>
                        <a:spcBef>
                          <a:spcPts val="0"/>
                        </a:spcBef>
                      </a:pPr>
                      <a:r>
                        <a:rPr lang="tr-TR" sz="2400" b="1" spc="-65" dirty="0">
                          <a:solidFill>
                            <a:srgbClr val="FF0000"/>
                          </a:solidFill>
                          <a:latin typeface="Calibri" panose="020F0502020204030204" pitchFamily="34" charset="0"/>
                          <a:ea typeface="Calibri" panose="020F0502020204030204" pitchFamily="34" charset="0"/>
                          <a:cs typeface="Calibri" panose="020F0502020204030204" pitchFamily="34" charset="0"/>
                        </a:rPr>
                        <a:t>öğreni</a:t>
                      </a:r>
                      <a:r>
                        <a:rPr lang="tr-TR" sz="2400" b="1" spc="-75" dirty="0">
                          <a:solidFill>
                            <a:srgbClr val="FF0000"/>
                          </a:solidFill>
                          <a:latin typeface="Calibri" panose="020F0502020204030204" pitchFamily="34" charset="0"/>
                          <a:ea typeface="Calibri" panose="020F0502020204030204" pitchFamily="34" charset="0"/>
                          <a:cs typeface="Calibri" panose="020F0502020204030204" pitchFamily="34" charset="0"/>
                        </a:rPr>
                        <a:t>m </a:t>
                      </a:r>
                      <a:r>
                        <a:rPr lang="tr-TR" sz="2400" b="1" spc="-80" dirty="0">
                          <a:solidFill>
                            <a:srgbClr val="FF0000"/>
                          </a:solidFill>
                          <a:latin typeface="Calibri" panose="020F0502020204030204" pitchFamily="34" charset="0"/>
                          <a:ea typeface="Calibri" panose="020F0502020204030204" pitchFamily="34" charset="0"/>
                          <a:cs typeface="Calibri" panose="020F0502020204030204" pitchFamily="34" charset="0"/>
                        </a:rPr>
                        <a:t>gören </a:t>
                      </a:r>
                      <a:r>
                        <a:rPr lang="tr-TR" sz="2400" b="1" u="sng" spc="-90" dirty="0">
                          <a:solidFill>
                            <a:srgbClr val="FF0000"/>
                          </a:solidFill>
                          <a:latin typeface="Calibri" panose="020F0502020204030204" pitchFamily="34" charset="0"/>
                          <a:ea typeface="Calibri" panose="020F0502020204030204" pitchFamily="34" charset="0"/>
                          <a:cs typeface="Calibri" panose="020F0502020204030204" pitchFamily="34" charset="0"/>
                        </a:rPr>
                        <a:t>öğrenciler</a:t>
                      </a:r>
                      <a:r>
                        <a:rPr lang="tr-TR" sz="2400" b="1" spc="-114"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tr-TR" sz="2400" b="1" spc="-90" dirty="0">
                          <a:solidFill>
                            <a:srgbClr val="FF0000"/>
                          </a:solidFill>
                          <a:latin typeface="Calibri" panose="020F0502020204030204" pitchFamily="34" charset="0"/>
                          <a:ea typeface="Calibri" panose="020F0502020204030204" pitchFamily="34" charset="0"/>
                          <a:cs typeface="Calibri" panose="020F0502020204030204" pitchFamily="34" charset="0"/>
                        </a:rPr>
                        <a:t>ile görüşmesi</a:t>
                      </a:r>
                      <a:endParaRPr lang="tr-TR" sz="24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a:solidFill>
                        <a:srgbClr val="231F20"/>
                      </a:solidFill>
                      <a:prstDash val="soli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71755">
                        <a:lnSpc>
                          <a:spcPct val="100000"/>
                        </a:lnSpc>
                      </a:pPr>
                      <a:r>
                        <a:rPr lang="tr-TR" sz="2400" b="1" spc="-80" dirty="0">
                          <a:solidFill>
                            <a:srgbClr val="FF0000"/>
                          </a:solidFill>
                          <a:latin typeface="Calibri" panose="020F0502020204030204" pitchFamily="34" charset="0"/>
                          <a:ea typeface="Calibri" panose="020F0502020204030204" pitchFamily="34" charset="0"/>
                          <a:cs typeface="Calibri" panose="020F0502020204030204" pitchFamily="34" charset="0"/>
                        </a:rPr>
                        <a:t>Değerlendirme </a:t>
                      </a:r>
                      <a:r>
                        <a:rPr lang="tr-TR" sz="2400" b="1" spc="-100" dirty="0">
                          <a:solidFill>
                            <a:srgbClr val="FF0000"/>
                          </a:solidFill>
                          <a:latin typeface="Calibri" panose="020F0502020204030204" pitchFamily="34" charset="0"/>
                          <a:ea typeface="Calibri" panose="020F0502020204030204" pitchFamily="34" charset="0"/>
                          <a:cs typeface="Calibri" panose="020F0502020204030204" pitchFamily="34" charset="0"/>
                        </a:rPr>
                        <a:t>Takımının </a:t>
                      </a:r>
                    </a:p>
                    <a:p>
                      <a:pPr marL="71755">
                        <a:lnSpc>
                          <a:spcPct val="100000"/>
                        </a:lnSpc>
                      </a:pPr>
                      <a:r>
                        <a:rPr lang="tr-TR" sz="2400" b="1" spc="-105" dirty="0">
                          <a:solidFill>
                            <a:srgbClr val="FF0000"/>
                          </a:solidFill>
                          <a:latin typeface="Calibri" panose="020F0502020204030204" pitchFamily="34" charset="0"/>
                          <a:ea typeface="Calibri" panose="020F0502020204030204" pitchFamily="34" charset="0"/>
                          <a:cs typeface="Calibri" panose="020F0502020204030204" pitchFamily="34" charset="0"/>
                        </a:rPr>
                        <a:t>iki </a:t>
                      </a:r>
                      <a:r>
                        <a:rPr lang="tr-TR" sz="2400" b="1" spc="-85" dirty="0">
                          <a:solidFill>
                            <a:srgbClr val="FF0000"/>
                          </a:solidFill>
                          <a:latin typeface="Calibri" panose="020F0502020204030204" pitchFamily="34" charset="0"/>
                          <a:ea typeface="Calibri" panose="020F0502020204030204" pitchFamily="34" charset="0"/>
                          <a:cs typeface="Calibri" panose="020F0502020204030204" pitchFamily="34" charset="0"/>
                        </a:rPr>
                        <a:t>üyesinin </a:t>
                      </a:r>
                    </a:p>
                    <a:p>
                      <a:pPr marL="71755">
                        <a:lnSpc>
                          <a:spcPct val="100000"/>
                        </a:lnSpc>
                      </a:pPr>
                      <a:r>
                        <a:rPr lang="tr-TR" sz="2400" b="1" spc="-130" dirty="0">
                          <a:solidFill>
                            <a:srgbClr val="FF0000"/>
                          </a:solidFill>
                          <a:latin typeface="Calibri" panose="020F0502020204030204" pitchFamily="34" charset="0"/>
                          <a:ea typeface="Calibri" panose="020F0502020204030204" pitchFamily="34" charset="0"/>
                          <a:cs typeface="Calibri" panose="020F0502020204030204" pitchFamily="34" charset="0"/>
                        </a:rPr>
                        <a:t>B </a:t>
                      </a:r>
                      <a:r>
                        <a:rPr lang="tr-TR" sz="2400" b="1" spc="-105" dirty="0">
                          <a:solidFill>
                            <a:srgbClr val="FF0000"/>
                          </a:solidFill>
                          <a:latin typeface="Calibri" panose="020F0502020204030204" pitchFamily="34" charset="0"/>
                          <a:ea typeface="Calibri" panose="020F0502020204030204" pitchFamily="34" charset="0"/>
                          <a:cs typeface="Calibri" panose="020F0502020204030204" pitchFamily="34" charset="0"/>
                        </a:rPr>
                        <a:t>Fakültesinde </a:t>
                      </a:r>
                      <a:r>
                        <a:rPr lang="tr-TR" sz="2400" b="1" spc="-80" dirty="0">
                          <a:solidFill>
                            <a:srgbClr val="FF0000"/>
                          </a:solidFill>
                          <a:latin typeface="Calibri" panose="020F0502020204030204" pitchFamily="34" charset="0"/>
                          <a:ea typeface="Calibri" panose="020F0502020204030204" pitchFamily="34" charset="0"/>
                          <a:cs typeface="Calibri" panose="020F0502020204030204" pitchFamily="34" charset="0"/>
                        </a:rPr>
                        <a:t>öğrenim gören </a:t>
                      </a:r>
                      <a:r>
                        <a:rPr lang="tr-TR" sz="2400" b="1" u="sng" spc="-90" dirty="0">
                          <a:solidFill>
                            <a:srgbClr val="FF0000"/>
                          </a:solidFill>
                          <a:latin typeface="Calibri" panose="020F0502020204030204" pitchFamily="34" charset="0"/>
                          <a:ea typeface="Calibri" panose="020F0502020204030204" pitchFamily="34" charset="0"/>
                          <a:cs typeface="Calibri" panose="020F0502020204030204" pitchFamily="34" charset="0"/>
                        </a:rPr>
                        <a:t>öğrenciler</a:t>
                      </a:r>
                      <a:r>
                        <a:rPr lang="tr-TR" sz="2400" b="1" spc="-90" dirty="0">
                          <a:solidFill>
                            <a:srgbClr val="FF0000"/>
                          </a:solidFill>
                          <a:latin typeface="Calibri" panose="020F0502020204030204" pitchFamily="34" charset="0"/>
                          <a:ea typeface="Calibri" panose="020F0502020204030204" pitchFamily="34" charset="0"/>
                          <a:cs typeface="Calibri" panose="020F0502020204030204" pitchFamily="34" charset="0"/>
                        </a:rPr>
                        <a:t>  ile</a:t>
                      </a:r>
                      <a:r>
                        <a:rPr lang="tr-TR" sz="2400" b="1" spc="-8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tr-TR" sz="2400" b="1" spc="-90" dirty="0">
                          <a:solidFill>
                            <a:srgbClr val="FF0000"/>
                          </a:solidFill>
                          <a:latin typeface="Calibri" panose="020F0502020204030204" pitchFamily="34" charset="0"/>
                          <a:ea typeface="Calibri" panose="020F0502020204030204" pitchFamily="34" charset="0"/>
                          <a:cs typeface="Calibri" panose="020F0502020204030204" pitchFamily="34" charset="0"/>
                        </a:rPr>
                        <a:t>görüşmesi</a:t>
                      </a:r>
                      <a:endParaRPr lang="tr-TR" sz="24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519112" marR="62865" indent="-342900" algn="l">
                        <a:lnSpc>
                          <a:spcPct val="100000"/>
                        </a:lnSpc>
                        <a:spcBef>
                          <a:spcPts val="0"/>
                        </a:spcBef>
                        <a:buFont typeface="Wingdings" panose="05000000000000000000" pitchFamily="2" charset="2"/>
                        <a:buChar char="ü"/>
                      </a:pPr>
                      <a:r>
                        <a:rPr lang="tr-TR" sz="2200" spc="-85" dirty="0">
                          <a:solidFill>
                            <a:schemeClr val="tx1"/>
                          </a:solidFill>
                          <a:latin typeface="Calibri" panose="020F0502020204030204" pitchFamily="34" charset="0"/>
                          <a:ea typeface="Calibri" panose="020F0502020204030204" pitchFamily="34" charset="0"/>
                          <a:cs typeface="Calibri" panose="020F0502020204030204" pitchFamily="34" charset="0"/>
                        </a:rPr>
                        <a:t>Öğrencilerin </a:t>
                      </a:r>
                      <a:r>
                        <a:rPr lang="tr-TR" sz="2200" spc="-90" dirty="0">
                          <a:solidFill>
                            <a:schemeClr val="tx1"/>
                          </a:solidFill>
                          <a:latin typeface="Calibri" panose="020F0502020204030204" pitchFamily="34" charset="0"/>
                          <a:ea typeface="Calibri" panose="020F0502020204030204" pitchFamily="34" charset="0"/>
                          <a:cs typeface="Calibri" panose="020F0502020204030204" pitchFamily="34" charset="0"/>
                        </a:rPr>
                        <a:t>karar </a:t>
                      </a:r>
                      <a:r>
                        <a:rPr lang="tr-TR" sz="2200" spc="-100" dirty="0">
                          <a:solidFill>
                            <a:schemeClr val="tx1"/>
                          </a:solidFill>
                          <a:latin typeface="Calibri" panose="020F0502020204030204" pitchFamily="34" charset="0"/>
                          <a:ea typeface="Calibri" panose="020F0502020204030204" pitchFamily="34" charset="0"/>
                          <a:cs typeface="Calibri" panose="020F0502020204030204" pitchFamily="34" charset="0"/>
                        </a:rPr>
                        <a:t>alma  </a:t>
                      </a:r>
                      <a:r>
                        <a:rPr lang="tr-TR" sz="2200" spc="-95" dirty="0">
                          <a:solidFill>
                            <a:schemeClr val="tx1"/>
                          </a:solidFill>
                          <a:latin typeface="Calibri" panose="020F0502020204030204" pitchFamily="34" charset="0"/>
                          <a:ea typeface="Calibri" panose="020F0502020204030204" pitchFamily="34" charset="0"/>
                          <a:cs typeface="Calibri" panose="020F0502020204030204" pitchFamily="34" charset="0"/>
                        </a:rPr>
                        <a:t>süreçlerine katılımı, </a:t>
                      </a:r>
                    </a:p>
                    <a:p>
                      <a:pPr marL="519112" marR="62865" indent="-342900" algn="l">
                        <a:lnSpc>
                          <a:spcPct val="100000"/>
                        </a:lnSpc>
                        <a:spcBef>
                          <a:spcPts val="0"/>
                        </a:spcBef>
                        <a:buFont typeface="Wingdings" panose="05000000000000000000" pitchFamily="2" charset="2"/>
                        <a:buChar char="ü"/>
                      </a:pPr>
                      <a:r>
                        <a:rPr lang="tr-TR" sz="2200" spc="-95" dirty="0">
                          <a:solidFill>
                            <a:schemeClr val="tx1"/>
                          </a:solidFill>
                          <a:latin typeface="Calibri" panose="020F0502020204030204" pitchFamily="34" charset="0"/>
                          <a:ea typeface="Calibri" panose="020F0502020204030204" pitchFamily="34" charset="0"/>
                          <a:cs typeface="Calibri" panose="020F0502020204030204" pitchFamily="34" charset="0"/>
                        </a:rPr>
                        <a:t>K</a:t>
                      </a:r>
                      <a:r>
                        <a:rPr lang="tr-TR" sz="2200" spc="-90" dirty="0">
                          <a:solidFill>
                            <a:schemeClr val="tx1"/>
                          </a:solidFill>
                          <a:latin typeface="Calibri" panose="020F0502020204030204" pitchFamily="34" charset="0"/>
                          <a:ea typeface="Calibri" panose="020F0502020204030204" pitchFamily="34" charset="0"/>
                          <a:cs typeface="Calibri" panose="020F0502020204030204" pitchFamily="34" charset="0"/>
                        </a:rPr>
                        <a:t>ali</a:t>
                      </a:r>
                      <a:r>
                        <a:rPr lang="tr-TR" sz="2200" spc="-105" dirty="0">
                          <a:solidFill>
                            <a:schemeClr val="tx1"/>
                          </a:solidFill>
                          <a:latin typeface="Calibri" panose="020F0502020204030204" pitchFamily="34" charset="0"/>
                          <a:ea typeface="Calibri" panose="020F0502020204030204" pitchFamily="34" charset="0"/>
                          <a:cs typeface="Calibri" panose="020F0502020204030204" pitchFamily="34" charset="0"/>
                        </a:rPr>
                        <a:t>te </a:t>
                      </a:r>
                      <a:r>
                        <a:rPr lang="tr-TR" sz="2200" spc="-110" dirty="0">
                          <a:solidFill>
                            <a:schemeClr val="tx1"/>
                          </a:solidFill>
                          <a:latin typeface="Calibri" panose="020F0502020204030204" pitchFamily="34" charset="0"/>
                          <a:ea typeface="Calibri" panose="020F0502020204030204" pitchFamily="34" charset="0"/>
                          <a:cs typeface="Calibri" panose="020F0502020204030204" pitchFamily="34" charset="0"/>
                        </a:rPr>
                        <a:t>güvence </a:t>
                      </a:r>
                      <a:r>
                        <a:rPr lang="tr-TR" sz="2200" spc="-105" dirty="0">
                          <a:solidFill>
                            <a:schemeClr val="tx1"/>
                          </a:solidFill>
                          <a:latin typeface="Calibri" panose="020F0502020204030204" pitchFamily="34" charset="0"/>
                          <a:ea typeface="Calibri" panose="020F0502020204030204" pitchFamily="34" charset="0"/>
                          <a:cs typeface="Calibri" panose="020F0502020204030204" pitchFamily="34" charset="0"/>
                        </a:rPr>
                        <a:t>sistemi, </a:t>
                      </a:r>
                    </a:p>
                    <a:p>
                      <a:pPr marL="519112" marR="62865" indent="-342900" algn="l">
                        <a:lnSpc>
                          <a:spcPct val="100000"/>
                        </a:lnSpc>
                        <a:spcBef>
                          <a:spcPts val="0"/>
                        </a:spcBef>
                        <a:buFont typeface="Wingdings" panose="05000000000000000000" pitchFamily="2" charset="2"/>
                        <a:buChar char="ü"/>
                      </a:pPr>
                      <a:r>
                        <a:rPr lang="tr-TR" sz="2200" spc="-105" dirty="0">
                          <a:solidFill>
                            <a:schemeClr val="tx1"/>
                          </a:solidFill>
                          <a:latin typeface="Calibri" panose="020F0502020204030204" pitchFamily="34" charset="0"/>
                          <a:ea typeface="Calibri" panose="020F0502020204030204" pitchFamily="34" charset="0"/>
                          <a:cs typeface="Calibri" panose="020F0502020204030204" pitchFamily="34" charset="0"/>
                        </a:rPr>
                        <a:t>E</a:t>
                      </a:r>
                      <a:r>
                        <a:rPr lang="tr-TR" sz="2200" spc="-100" dirty="0">
                          <a:solidFill>
                            <a:schemeClr val="tx1"/>
                          </a:solidFill>
                          <a:latin typeface="Calibri" panose="020F0502020204030204" pitchFamily="34" charset="0"/>
                          <a:ea typeface="Calibri" panose="020F0502020204030204" pitchFamily="34" charset="0"/>
                          <a:cs typeface="Calibri" panose="020F0502020204030204" pitchFamily="34" charset="0"/>
                        </a:rPr>
                        <a:t>ğitim  </a:t>
                      </a:r>
                      <a:r>
                        <a:rPr lang="tr-TR" sz="2200" spc="-80" dirty="0">
                          <a:solidFill>
                            <a:schemeClr val="tx1"/>
                          </a:solidFill>
                          <a:latin typeface="Calibri" panose="020F0502020204030204" pitchFamily="34" charset="0"/>
                          <a:ea typeface="Calibri" panose="020F0502020204030204" pitchFamily="34" charset="0"/>
                          <a:cs typeface="Calibri" panose="020F0502020204030204" pitchFamily="34" charset="0"/>
                        </a:rPr>
                        <a:t>hizmetleri, </a:t>
                      </a:r>
                    </a:p>
                    <a:p>
                      <a:pPr marL="519112" marR="62865" indent="-342900" algn="l">
                        <a:lnSpc>
                          <a:spcPct val="100000"/>
                        </a:lnSpc>
                        <a:spcBef>
                          <a:spcPts val="0"/>
                        </a:spcBef>
                        <a:buFont typeface="Wingdings" panose="05000000000000000000" pitchFamily="2" charset="2"/>
                        <a:buChar char="ü"/>
                      </a:pPr>
                      <a:r>
                        <a:rPr lang="tr-TR" sz="2200" spc="-80" dirty="0">
                          <a:solidFill>
                            <a:schemeClr val="tx1"/>
                          </a:solidFill>
                          <a:latin typeface="Calibri" panose="020F0502020204030204" pitchFamily="34" charset="0"/>
                          <a:ea typeface="Calibri" panose="020F0502020204030204" pitchFamily="34" charset="0"/>
                          <a:cs typeface="Calibri" panose="020F0502020204030204" pitchFamily="34" charset="0"/>
                        </a:rPr>
                        <a:t>Ö</a:t>
                      </a:r>
                      <a:r>
                        <a:rPr lang="tr-TR" sz="2200" spc="-95" dirty="0">
                          <a:solidFill>
                            <a:schemeClr val="tx1"/>
                          </a:solidFill>
                          <a:latin typeface="Calibri" panose="020F0502020204030204" pitchFamily="34" charset="0"/>
                          <a:ea typeface="Calibri" panose="020F0502020204030204" pitchFamily="34" charset="0"/>
                          <a:cs typeface="Calibri" panose="020F0502020204030204" pitchFamily="34" charset="0"/>
                        </a:rPr>
                        <a:t>ğrenci </a:t>
                      </a:r>
                      <a:r>
                        <a:rPr lang="tr-TR" sz="2200" spc="-110" dirty="0">
                          <a:solidFill>
                            <a:schemeClr val="tx1"/>
                          </a:solidFill>
                          <a:latin typeface="Calibri" panose="020F0502020204030204" pitchFamily="34" charset="0"/>
                          <a:ea typeface="Calibri" panose="020F0502020204030204" pitchFamily="34" charset="0"/>
                          <a:cs typeface="Calibri" panose="020F0502020204030204" pitchFamily="34" charset="0"/>
                        </a:rPr>
                        <a:t>destek  </a:t>
                      </a:r>
                      <a:r>
                        <a:rPr lang="tr-TR" sz="2200" spc="-80" dirty="0">
                          <a:solidFill>
                            <a:schemeClr val="tx1"/>
                          </a:solidFill>
                          <a:latin typeface="Calibri" panose="020F0502020204030204" pitchFamily="34" charset="0"/>
                          <a:ea typeface="Calibri" panose="020F0502020204030204" pitchFamily="34" charset="0"/>
                          <a:cs typeface="Calibri" panose="020F0502020204030204" pitchFamily="34" charset="0"/>
                        </a:rPr>
                        <a:t>hizmetleri </a:t>
                      </a:r>
                      <a:r>
                        <a:rPr lang="tr-TR" sz="2200" spc="-85" dirty="0">
                          <a:solidFill>
                            <a:schemeClr val="tx1"/>
                          </a:solidFill>
                          <a:latin typeface="Calibri" panose="020F0502020204030204" pitchFamily="34" charset="0"/>
                          <a:ea typeface="Calibri" panose="020F0502020204030204" pitchFamily="34" charset="0"/>
                          <a:cs typeface="Calibri" panose="020F0502020204030204" pitchFamily="34" charset="0"/>
                        </a:rPr>
                        <a:t>gibi </a:t>
                      </a:r>
                      <a:r>
                        <a:rPr lang="tr-TR" sz="2200" spc="-80" dirty="0">
                          <a:solidFill>
                            <a:schemeClr val="tx1"/>
                          </a:solidFill>
                          <a:latin typeface="Calibri" panose="020F0502020204030204" pitchFamily="34" charset="0"/>
                          <a:ea typeface="Calibri" panose="020F0502020204030204" pitchFamily="34" charset="0"/>
                          <a:cs typeface="Calibri" panose="020F0502020204030204" pitchFamily="34" charset="0"/>
                        </a:rPr>
                        <a:t>konularda  görüşlerini </a:t>
                      </a:r>
                      <a:r>
                        <a:rPr lang="tr-TR" sz="2200" spc="-100" dirty="0">
                          <a:solidFill>
                            <a:schemeClr val="tx1"/>
                          </a:solidFill>
                          <a:latin typeface="Calibri" panose="020F0502020204030204" pitchFamily="34" charset="0"/>
                          <a:ea typeface="Calibri" panose="020F0502020204030204" pitchFamily="34" charset="0"/>
                          <a:cs typeface="Calibri" panose="020F0502020204030204" pitchFamily="34" charset="0"/>
                        </a:rPr>
                        <a:t>paylaşması</a:t>
                      </a:r>
                      <a:r>
                        <a:rPr lang="tr-TR" sz="2200" spc="-8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tr-TR" sz="2200" spc="-85" dirty="0">
                          <a:solidFill>
                            <a:schemeClr val="tx1"/>
                          </a:solidFill>
                          <a:latin typeface="Calibri" panose="020F0502020204030204" pitchFamily="34" charset="0"/>
                          <a:ea typeface="Calibri" panose="020F0502020204030204" pitchFamily="34" charset="0"/>
                          <a:cs typeface="Calibri" panose="020F0502020204030204" pitchFamily="34" charset="0"/>
                        </a:rPr>
                        <a:t>istenir.</a:t>
                      </a:r>
                      <a:endParaRPr lang="tr-TR" sz="2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0" marR="0" marT="20955" marB="0" anchor="ctr">
                    <a:lnL w="12700" cap="flat" cmpd="sng" algn="ctr">
                      <a:solidFill>
                        <a:srgbClr val="231F20"/>
                      </a:solidFill>
                      <a:prstDash val="solid"/>
                      <a:round/>
                      <a:headEnd type="none" w="med" len="med"/>
                      <a:tailEnd type="none" w="med" len="med"/>
                    </a:lnL>
                    <a:lnR w="12700">
                      <a:solidFill>
                        <a:srgbClr val="231F20"/>
                      </a:solidFill>
                      <a:prstDash val="soli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740011456"/>
                  </a:ext>
                </a:extLst>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22533605"/>
              </p:ext>
            </p:extLst>
          </p:nvPr>
        </p:nvGraphicFramePr>
        <p:xfrm>
          <a:off x="542026" y="4609595"/>
          <a:ext cx="11043723" cy="1218550"/>
        </p:xfrm>
        <a:graphic>
          <a:graphicData uri="http://schemas.openxmlformats.org/drawingml/2006/table">
            <a:tbl>
              <a:tblPr firstRow="1" bandRow="1"/>
              <a:tblGrid>
                <a:gridCol w="5286018">
                  <a:extLst>
                    <a:ext uri="{9D8B030D-6E8A-4147-A177-3AD203B41FA5}">
                      <a16:colId xmlns:a16="http://schemas.microsoft.com/office/drawing/2014/main" val="3409233138"/>
                    </a:ext>
                  </a:extLst>
                </a:gridCol>
                <a:gridCol w="5757705">
                  <a:extLst>
                    <a:ext uri="{9D8B030D-6E8A-4147-A177-3AD203B41FA5}">
                      <a16:colId xmlns:a16="http://schemas.microsoft.com/office/drawing/2014/main" val="1454046193"/>
                    </a:ext>
                  </a:extLst>
                </a:gridCol>
              </a:tblGrid>
              <a:tr h="12185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71755" marR="297815">
                        <a:lnSpc>
                          <a:spcPct val="100000"/>
                        </a:lnSpc>
                        <a:spcBef>
                          <a:spcPts val="165"/>
                        </a:spcBef>
                      </a:pPr>
                      <a:r>
                        <a:rPr lang="tr-TR" sz="2400" b="1" spc="-80" dirty="0">
                          <a:solidFill>
                            <a:srgbClr val="FF0000"/>
                          </a:solidFill>
                          <a:latin typeface="Calibri" panose="020F0502020204030204" pitchFamily="34" charset="0"/>
                          <a:ea typeface="Calibri" panose="020F0502020204030204" pitchFamily="34" charset="0"/>
                          <a:cs typeface="Calibri" panose="020F0502020204030204" pitchFamily="34" charset="0"/>
                        </a:rPr>
                        <a:t>Değerlendirme </a:t>
                      </a:r>
                      <a:r>
                        <a:rPr lang="tr-TR" sz="2400" b="1" spc="-100" dirty="0">
                          <a:solidFill>
                            <a:srgbClr val="FF0000"/>
                          </a:solidFill>
                          <a:latin typeface="Calibri" panose="020F0502020204030204" pitchFamily="34" charset="0"/>
                          <a:ea typeface="Calibri" panose="020F0502020204030204" pitchFamily="34" charset="0"/>
                          <a:cs typeface="Calibri" panose="020F0502020204030204" pitchFamily="34" charset="0"/>
                        </a:rPr>
                        <a:t>Takımının </a:t>
                      </a:r>
                      <a:r>
                        <a:rPr lang="tr-TR" sz="2400" b="1" spc="-70" dirty="0">
                          <a:solidFill>
                            <a:srgbClr val="FF0000"/>
                          </a:solidFill>
                          <a:latin typeface="Calibri" panose="020F0502020204030204" pitchFamily="34" charset="0"/>
                          <a:ea typeface="Calibri" panose="020F0502020204030204" pitchFamily="34" charset="0"/>
                          <a:cs typeface="Calibri" panose="020F0502020204030204" pitchFamily="34" charset="0"/>
                        </a:rPr>
                        <a:t>kurumun </a:t>
                      </a:r>
                      <a:r>
                        <a:rPr lang="tr-TR" sz="2400" b="1" u="sng" spc="-95" dirty="0">
                          <a:solidFill>
                            <a:srgbClr val="FF0000"/>
                          </a:solidFill>
                          <a:latin typeface="Calibri" panose="020F0502020204030204" pitchFamily="34" charset="0"/>
                          <a:ea typeface="Calibri" panose="020F0502020204030204" pitchFamily="34" charset="0"/>
                          <a:cs typeface="Calibri" panose="020F0502020204030204" pitchFamily="34" charset="0"/>
                        </a:rPr>
                        <a:t>paydaşlar</a:t>
                      </a:r>
                      <a:r>
                        <a:rPr lang="tr-TR" sz="2400" b="1" spc="-95" dirty="0">
                          <a:solidFill>
                            <a:srgbClr val="FF0000"/>
                          </a:solidFill>
                          <a:latin typeface="Calibri" panose="020F0502020204030204" pitchFamily="34" charset="0"/>
                          <a:ea typeface="Calibri" panose="020F0502020204030204" pitchFamily="34" charset="0"/>
                          <a:cs typeface="Calibri" panose="020F0502020204030204" pitchFamily="34" charset="0"/>
                        </a:rPr>
                        <a:t>ıyla  </a:t>
                      </a:r>
                      <a:r>
                        <a:rPr lang="tr-TR" sz="2400" b="1" spc="-90" dirty="0">
                          <a:solidFill>
                            <a:srgbClr val="FF0000"/>
                          </a:solidFill>
                          <a:latin typeface="Calibri" panose="020F0502020204030204" pitchFamily="34" charset="0"/>
                          <a:ea typeface="Calibri" panose="020F0502020204030204" pitchFamily="34" charset="0"/>
                          <a:cs typeface="Calibri" panose="020F0502020204030204" pitchFamily="34" charset="0"/>
                        </a:rPr>
                        <a:t>görüşmesi</a:t>
                      </a:r>
                      <a:endParaRPr lang="tr-TR" sz="24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txBody>
                  <a:tcPr marL="0" marR="0" marT="508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14655" marR="63500" indent="-342900">
                        <a:lnSpc>
                          <a:spcPct val="100000"/>
                        </a:lnSpc>
                        <a:spcBef>
                          <a:spcPts val="165"/>
                        </a:spcBef>
                        <a:buFont typeface="Wingdings" panose="05000000000000000000" pitchFamily="2" charset="2"/>
                        <a:buChar char="ü"/>
                        <a:tabLst>
                          <a:tab pos="467995" algn="l"/>
                          <a:tab pos="1317625" algn="l"/>
                        </a:tabLst>
                      </a:pPr>
                      <a:r>
                        <a:rPr lang="tr-TR" sz="2200" dirty="0">
                          <a:solidFill>
                            <a:schemeClr val="tx1"/>
                          </a:solidFill>
                          <a:latin typeface="Calibri" panose="020F0502020204030204" pitchFamily="34" charset="0"/>
                          <a:ea typeface="Calibri" panose="020F0502020204030204" pitchFamily="34" charset="0"/>
                          <a:cs typeface="Calibri" panose="020F0502020204030204" pitchFamily="34" charset="0"/>
                        </a:rPr>
                        <a:t>İlgili </a:t>
                      </a:r>
                      <a:r>
                        <a:rPr lang="tr-TR" sz="22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paydaşların </a:t>
                      </a:r>
                      <a:r>
                        <a:rPr lang="tr-TR" sz="2200" spc="-5" dirty="0" smtClean="0">
                          <a:solidFill>
                            <a:schemeClr val="tx1"/>
                          </a:solidFill>
                          <a:latin typeface="Calibri" panose="020F0502020204030204" pitchFamily="34" charset="0"/>
                          <a:ea typeface="Calibri" panose="020F0502020204030204" pitchFamily="34" charset="0"/>
                          <a:cs typeface="Calibri" panose="020F0502020204030204" pitchFamily="34" charset="0"/>
                        </a:rPr>
                        <a:t>Üniversite</a:t>
                      </a:r>
                      <a:r>
                        <a:rPr lang="tr-TR" sz="2200" spc="-5" baseline="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tr-TR" sz="2200" spc="-95" dirty="0" smtClean="0">
                          <a:solidFill>
                            <a:schemeClr val="tx1"/>
                          </a:solidFill>
                          <a:latin typeface="Calibri" panose="020F0502020204030204" pitchFamily="34" charset="0"/>
                          <a:ea typeface="Calibri" panose="020F0502020204030204" pitchFamily="34" charset="0"/>
                          <a:cs typeface="Calibri" panose="020F0502020204030204" pitchFamily="34" charset="0"/>
                        </a:rPr>
                        <a:t>hakkında </a:t>
                      </a:r>
                      <a:r>
                        <a:rPr lang="tr-TR" sz="2200" spc="-80" dirty="0">
                          <a:solidFill>
                            <a:schemeClr val="tx1"/>
                          </a:solidFill>
                          <a:latin typeface="Calibri" panose="020F0502020204030204" pitchFamily="34" charset="0"/>
                          <a:ea typeface="Calibri" panose="020F0502020204030204" pitchFamily="34" charset="0"/>
                          <a:cs typeface="Calibri" panose="020F0502020204030204" pitchFamily="34" charset="0"/>
                        </a:rPr>
                        <a:t>görüşleri</a:t>
                      </a:r>
                      <a:r>
                        <a:rPr lang="tr-TR" sz="2200" spc="-6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tr-TR" sz="2200" spc="-80" dirty="0">
                          <a:solidFill>
                            <a:schemeClr val="tx1"/>
                          </a:solidFill>
                          <a:latin typeface="Calibri" panose="020F0502020204030204" pitchFamily="34" charset="0"/>
                          <a:ea typeface="Calibri" panose="020F0502020204030204" pitchFamily="34" charset="0"/>
                          <a:cs typeface="Calibri" panose="020F0502020204030204" pitchFamily="34" charset="0"/>
                        </a:rPr>
                        <a:t>alınır</a:t>
                      </a:r>
                      <a:r>
                        <a:rPr lang="tr-TR" sz="2000" spc="-80"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tr-TR"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0" marR="0" marT="635" marB="0" anchor="ctr">
                    <a:lnL w="12700" cap="flat" cmpd="sng" algn="ctr">
                      <a:solidFill>
                        <a:srgbClr val="231F20"/>
                      </a:solidFill>
                      <a:prstDash val="solid"/>
                      <a:round/>
                      <a:headEnd type="none" w="med" len="med"/>
                      <a:tailEnd type="none" w="med" len="med"/>
                    </a:lnL>
                    <a:lnR w="12700">
                      <a:solidFill>
                        <a:srgbClr val="231F20"/>
                      </a:solidFill>
                      <a:prstDash val="soli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10254985"/>
                  </a:ext>
                </a:extLst>
              </a:tr>
            </a:tbl>
          </a:graphicData>
        </a:graphic>
      </p:graphicFrame>
      <p:sp>
        <p:nvSpPr>
          <p:cNvPr id="8" name="Unvan 1"/>
          <p:cNvSpPr txBox="1">
            <a:spLocks/>
          </p:cNvSpPr>
          <p:nvPr/>
        </p:nvSpPr>
        <p:spPr>
          <a:xfrm>
            <a:off x="5168503" y="841106"/>
            <a:ext cx="1781968" cy="484912"/>
          </a:xfrm>
          <a:prstGeom prst="rect">
            <a:avLst/>
          </a:prstGeom>
          <a:solidFill>
            <a:srgbClr val="FFFF00"/>
          </a:solidFill>
          <a:ln w="31750" cap="sq">
            <a:solidFill>
              <a:schemeClr val="tx1">
                <a:lumMod val="75000"/>
                <a:lumOff val="25000"/>
              </a:schemeClr>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tr-TR" sz="2400" b="1" dirty="0" smtClean="0">
                <a:latin typeface="Calibri" panose="020F0502020204030204" pitchFamily="34" charset="0"/>
                <a:ea typeface="Calibri" panose="020F0502020204030204" pitchFamily="34" charset="0"/>
                <a:cs typeface="Calibri" panose="020F0502020204030204" pitchFamily="34" charset="0"/>
              </a:rPr>
              <a:t>1.gün</a:t>
            </a:r>
            <a:endParaRPr lang="tr-TR" sz="2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200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8"/>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11703467" y="6414893"/>
            <a:ext cx="365760" cy="365760"/>
          </a:xfrm>
        </p:spPr>
        <p:txBody>
          <a:bodyPr/>
          <a:lstStyle/>
          <a:p>
            <a:fld id="{42C0DB4F-D11D-4F54-9D3B-A709721EB97D}" type="slidenum">
              <a:rPr lang="tr-TR" smtClean="0"/>
              <a:t>22</a:t>
            </a:fld>
            <a:endParaRPr lang="tr-TR"/>
          </a:p>
        </p:txBody>
      </p:sp>
      <p:sp>
        <p:nvSpPr>
          <p:cNvPr id="4" name="Unvan 1"/>
          <p:cNvSpPr txBox="1">
            <a:spLocks/>
          </p:cNvSpPr>
          <p:nvPr/>
        </p:nvSpPr>
        <p:spPr>
          <a:xfrm>
            <a:off x="536357" y="6049"/>
            <a:ext cx="11046258" cy="572655"/>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tr-TR" sz="3200" b="1" dirty="0">
                <a:latin typeface="Calibri" panose="020F0502020204030204" pitchFamily="34" charset="0"/>
                <a:ea typeface="Calibri" panose="020F0502020204030204" pitchFamily="34" charset="0"/>
                <a:cs typeface="Calibri" panose="020F0502020204030204" pitchFamily="34" charset="0"/>
              </a:rPr>
              <a:t>KAP Değerlendirme TAKIMI ZİYARET </a:t>
            </a:r>
            <a:r>
              <a:rPr lang="tr-TR" sz="3200" b="1" dirty="0" smtClean="0">
                <a:latin typeface="Calibri" panose="020F0502020204030204" pitchFamily="34" charset="0"/>
                <a:ea typeface="Calibri" panose="020F0502020204030204" pitchFamily="34" charset="0"/>
                <a:cs typeface="Calibri" panose="020F0502020204030204" pitchFamily="34" charset="0"/>
              </a:rPr>
              <a:t>PLANI</a:t>
            </a:r>
            <a:endParaRPr lang="tr-TR" sz="3200" b="1"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Tablo 5"/>
          <p:cNvGraphicFramePr>
            <a:graphicFrameLocks noGrp="1"/>
          </p:cNvGraphicFramePr>
          <p:nvPr>
            <p:extLst>
              <p:ext uri="{D42A27DB-BD31-4B8C-83A1-F6EECF244321}">
                <p14:modId xmlns:p14="http://schemas.microsoft.com/office/powerpoint/2010/main" val="1179870378"/>
              </p:ext>
            </p:extLst>
          </p:nvPr>
        </p:nvGraphicFramePr>
        <p:xfrm>
          <a:off x="536358" y="1082680"/>
          <a:ext cx="11046259" cy="434621"/>
        </p:xfrm>
        <a:graphic>
          <a:graphicData uri="http://schemas.openxmlformats.org/drawingml/2006/table">
            <a:tbl>
              <a:tblPr firstRow="1" bandRow="1">
                <a:tableStyleId>{2D5ABB26-0587-4C30-8999-92F81FD0307C}</a:tableStyleId>
              </a:tblPr>
              <a:tblGrid>
                <a:gridCol w="5643379">
                  <a:extLst>
                    <a:ext uri="{9D8B030D-6E8A-4147-A177-3AD203B41FA5}">
                      <a16:colId xmlns:a16="http://schemas.microsoft.com/office/drawing/2014/main" val="4006091467"/>
                    </a:ext>
                  </a:extLst>
                </a:gridCol>
                <a:gridCol w="5402880">
                  <a:extLst>
                    <a:ext uri="{9D8B030D-6E8A-4147-A177-3AD203B41FA5}">
                      <a16:colId xmlns:a16="http://schemas.microsoft.com/office/drawing/2014/main" val="553655792"/>
                    </a:ext>
                  </a:extLst>
                </a:gridCol>
              </a:tblGrid>
              <a:tr h="434621">
                <a:tc>
                  <a:txBody>
                    <a:bodyPr/>
                    <a:lstStyle/>
                    <a:p>
                      <a:pPr marL="958850" indent="-777875">
                        <a:lnSpc>
                          <a:spcPct val="100000"/>
                        </a:lnSpc>
                        <a:spcBef>
                          <a:spcPts val="165"/>
                        </a:spcBef>
                      </a:pPr>
                      <a:r>
                        <a:rPr sz="2400" b="1" spc="-100" dirty="0">
                          <a:solidFill>
                            <a:schemeClr val="tx1"/>
                          </a:solidFill>
                          <a:latin typeface="Calibri" panose="020F0502020204030204" pitchFamily="34" charset="0"/>
                          <a:ea typeface="Calibri" panose="020F0502020204030204" pitchFamily="34" charset="0"/>
                          <a:cs typeface="Calibri" panose="020F0502020204030204" pitchFamily="34" charset="0"/>
                        </a:rPr>
                        <a:t>Kimler </a:t>
                      </a:r>
                      <a:r>
                        <a:rPr sz="2400" b="1" spc="-90" dirty="0">
                          <a:solidFill>
                            <a:schemeClr val="tx1"/>
                          </a:solidFill>
                          <a:latin typeface="Calibri" panose="020F0502020204030204" pitchFamily="34" charset="0"/>
                          <a:ea typeface="Calibri" panose="020F0502020204030204" pitchFamily="34" charset="0"/>
                          <a:cs typeface="Calibri" panose="020F0502020204030204" pitchFamily="34" charset="0"/>
                        </a:rPr>
                        <a:t>ile </a:t>
                      </a:r>
                      <a:r>
                        <a:rPr sz="2400" b="1" spc="-80" dirty="0">
                          <a:solidFill>
                            <a:schemeClr val="tx1"/>
                          </a:solidFill>
                          <a:latin typeface="Calibri" panose="020F0502020204030204" pitchFamily="34" charset="0"/>
                          <a:ea typeface="Calibri" panose="020F0502020204030204" pitchFamily="34" charset="0"/>
                          <a:cs typeface="Calibri" panose="020F0502020204030204" pitchFamily="34" charset="0"/>
                        </a:rPr>
                        <a:t>ne</a:t>
                      </a:r>
                      <a:r>
                        <a:rPr sz="2400" b="1" spc="-4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sz="2400" b="1" spc="-105" dirty="0">
                          <a:solidFill>
                            <a:schemeClr val="tx1"/>
                          </a:solidFill>
                          <a:latin typeface="Calibri" panose="020F0502020204030204" pitchFamily="34" charset="0"/>
                          <a:ea typeface="Calibri" panose="020F0502020204030204" pitchFamily="34" charset="0"/>
                          <a:cs typeface="Calibri" panose="020F0502020204030204" pitchFamily="34" charset="0"/>
                        </a:rPr>
                        <a:t>yapılacağı</a:t>
                      </a:r>
                      <a:endParaRPr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0" marR="0" marT="2095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CC99"/>
                    </a:solidFill>
                  </a:tcPr>
                </a:tc>
                <a:tc>
                  <a:txBody>
                    <a:bodyPr/>
                    <a:lstStyle/>
                    <a:p>
                      <a:pPr marL="958850" indent="-777875">
                        <a:lnSpc>
                          <a:spcPct val="100000"/>
                        </a:lnSpc>
                        <a:spcBef>
                          <a:spcPts val="165"/>
                        </a:spcBef>
                      </a:pPr>
                      <a:r>
                        <a:rPr lang="tr-TR" sz="2400" b="1" spc="-105" dirty="0">
                          <a:solidFill>
                            <a:schemeClr val="tx1"/>
                          </a:solidFill>
                          <a:latin typeface="Calibri" panose="020F0502020204030204" pitchFamily="34" charset="0"/>
                          <a:ea typeface="Calibri" panose="020F0502020204030204" pitchFamily="34" charset="0"/>
                          <a:cs typeface="Calibri" panose="020F0502020204030204" pitchFamily="34" charset="0"/>
                        </a:rPr>
                        <a:t>İçeriği</a:t>
                      </a:r>
                      <a:endParaRPr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0" marR="0" marT="20955" marB="0" anchor="ctr">
                    <a:lnL w="12700" cap="flat" cmpd="sng" algn="ctr">
                      <a:solidFill>
                        <a:srgbClr val="231F20"/>
                      </a:solidFill>
                      <a:prstDash val="solid"/>
                      <a:round/>
                      <a:headEnd type="none" w="med" len="med"/>
                      <a:tailEnd type="none" w="med" len="med"/>
                    </a:lnL>
                    <a:lnR w="12700">
                      <a:solidFill>
                        <a:srgbClr val="231F20"/>
                      </a:solidFill>
                      <a:prstDash val="solid"/>
                    </a:lnR>
                    <a:lnT w="12700">
                      <a:solidFill>
                        <a:srgbClr val="231F20"/>
                      </a:solidFill>
                      <a:prstDash val="solid"/>
                    </a:lnT>
                    <a:lnB w="12700" cap="flat" cmpd="sng" algn="ctr">
                      <a:solidFill>
                        <a:srgbClr val="231F20"/>
                      </a:solidFill>
                      <a:prstDash val="solid"/>
                      <a:round/>
                      <a:headEnd type="none" w="med" len="med"/>
                      <a:tailEnd type="none" w="med" len="med"/>
                    </a:lnB>
                    <a:solidFill>
                      <a:srgbClr val="FFCC99"/>
                    </a:solidFill>
                  </a:tcPr>
                </a:tc>
                <a:extLst>
                  <a:ext uri="{0D108BD9-81ED-4DB2-BD59-A6C34878D82A}">
                    <a16:rowId xmlns:a16="http://schemas.microsoft.com/office/drawing/2014/main" val="1529345538"/>
                  </a:ext>
                </a:extLst>
              </a:tr>
            </a:tbl>
          </a:graphicData>
        </a:graphic>
      </p:graphicFrame>
      <p:sp>
        <p:nvSpPr>
          <p:cNvPr id="7" name="Unvan 1"/>
          <p:cNvSpPr txBox="1">
            <a:spLocks/>
          </p:cNvSpPr>
          <p:nvPr/>
        </p:nvSpPr>
        <p:spPr>
          <a:xfrm>
            <a:off x="5168502" y="582641"/>
            <a:ext cx="1781968" cy="484912"/>
          </a:xfrm>
          <a:prstGeom prst="rect">
            <a:avLst/>
          </a:prstGeom>
          <a:solidFill>
            <a:srgbClr val="FFFF00"/>
          </a:solidFill>
          <a:ln w="31750" cap="sq">
            <a:solidFill>
              <a:schemeClr val="tx1">
                <a:lumMod val="75000"/>
                <a:lumOff val="25000"/>
              </a:schemeClr>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tr-TR" sz="2400" b="1" dirty="0">
                <a:latin typeface="Calibri" panose="020F0502020204030204" pitchFamily="34" charset="0"/>
                <a:ea typeface="Calibri" panose="020F0502020204030204" pitchFamily="34" charset="0"/>
                <a:cs typeface="Calibri" panose="020F0502020204030204" pitchFamily="34" charset="0"/>
              </a:rPr>
              <a:t>2</a:t>
            </a:r>
            <a:r>
              <a:rPr lang="tr-TR" sz="2400" b="1" dirty="0" smtClean="0">
                <a:latin typeface="Calibri" panose="020F0502020204030204" pitchFamily="34" charset="0"/>
                <a:ea typeface="Calibri" panose="020F0502020204030204" pitchFamily="34" charset="0"/>
                <a:cs typeface="Calibri" panose="020F0502020204030204" pitchFamily="34" charset="0"/>
              </a:rPr>
              <a:t>.gün</a:t>
            </a:r>
            <a:endParaRPr lang="tr-TR" sz="2400" b="1"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8" name="Tablo 7"/>
          <p:cNvGraphicFramePr>
            <a:graphicFrameLocks noGrp="1"/>
          </p:cNvGraphicFramePr>
          <p:nvPr>
            <p:extLst>
              <p:ext uri="{D42A27DB-BD31-4B8C-83A1-F6EECF244321}">
                <p14:modId xmlns:p14="http://schemas.microsoft.com/office/powerpoint/2010/main" val="1999309258"/>
              </p:ext>
            </p:extLst>
          </p:nvPr>
        </p:nvGraphicFramePr>
        <p:xfrm>
          <a:off x="536359" y="1524713"/>
          <a:ext cx="11046257" cy="2199640"/>
        </p:xfrm>
        <a:graphic>
          <a:graphicData uri="http://schemas.openxmlformats.org/drawingml/2006/table">
            <a:tbl>
              <a:tblPr firstRow="1" bandRow="1"/>
              <a:tblGrid>
                <a:gridCol w="3000662">
                  <a:extLst>
                    <a:ext uri="{9D8B030D-6E8A-4147-A177-3AD203B41FA5}">
                      <a16:colId xmlns:a16="http://schemas.microsoft.com/office/drawing/2014/main" val="87885238"/>
                    </a:ext>
                  </a:extLst>
                </a:gridCol>
                <a:gridCol w="2646120">
                  <a:extLst>
                    <a:ext uri="{9D8B030D-6E8A-4147-A177-3AD203B41FA5}">
                      <a16:colId xmlns:a16="http://schemas.microsoft.com/office/drawing/2014/main" val="244865331"/>
                    </a:ext>
                  </a:extLst>
                </a:gridCol>
                <a:gridCol w="5399475">
                  <a:extLst>
                    <a:ext uri="{9D8B030D-6E8A-4147-A177-3AD203B41FA5}">
                      <a16:colId xmlns:a16="http://schemas.microsoft.com/office/drawing/2014/main" val="2153933981"/>
                    </a:ext>
                  </a:extLst>
                </a:gridCol>
              </a:tblGrid>
              <a:tr h="210274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71755" marR="13335">
                        <a:lnSpc>
                          <a:spcPct val="100000"/>
                        </a:lnSpc>
                        <a:spcBef>
                          <a:spcPts val="0"/>
                        </a:spcBef>
                      </a:pPr>
                      <a:r>
                        <a:rPr lang="tr-TR" sz="2400" b="1" spc="-80" dirty="0">
                          <a:solidFill>
                            <a:srgbClr val="FF0000"/>
                          </a:solidFill>
                          <a:latin typeface="Calibri" panose="020F0502020204030204" pitchFamily="34" charset="0"/>
                          <a:ea typeface="Calibri" panose="020F0502020204030204" pitchFamily="34" charset="0"/>
                          <a:cs typeface="Calibri" panose="020F0502020204030204" pitchFamily="34" charset="0"/>
                        </a:rPr>
                        <a:t>Değerlendirme </a:t>
                      </a:r>
                      <a:r>
                        <a:rPr lang="tr-TR" sz="2400" b="1" spc="-100" dirty="0">
                          <a:solidFill>
                            <a:srgbClr val="FF0000"/>
                          </a:solidFill>
                          <a:latin typeface="Calibri" panose="020F0502020204030204" pitchFamily="34" charset="0"/>
                          <a:ea typeface="Calibri" panose="020F0502020204030204" pitchFamily="34" charset="0"/>
                          <a:cs typeface="Calibri" panose="020F0502020204030204" pitchFamily="34" charset="0"/>
                        </a:rPr>
                        <a:t>Takımının  </a:t>
                      </a:r>
                      <a:r>
                        <a:rPr lang="tr-TR" sz="2400" b="1" spc="-105" dirty="0">
                          <a:solidFill>
                            <a:srgbClr val="FF0000"/>
                          </a:solidFill>
                          <a:latin typeface="Calibri" panose="020F0502020204030204" pitchFamily="34" charset="0"/>
                          <a:ea typeface="Calibri" panose="020F0502020204030204" pitchFamily="34" charset="0"/>
                          <a:cs typeface="Calibri" panose="020F0502020204030204" pitchFamily="34" charset="0"/>
                        </a:rPr>
                        <a:t>iki </a:t>
                      </a:r>
                      <a:r>
                        <a:rPr lang="tr-TR" sz="2400" b="1" spc="-85" dirty="0">
                          <a:solidFill>
                            <a:srgbClr val="FF0000"/>
                          </a:solidFill>
                          <a:latin typeface="Calibri" panose="020F0502020204030204" pitchFamily="34" charset="0"/>
                          <a:ea typeface="Calibri" panose="020F0502020204030204" pitchFamily="34" charset="0"/>
                          <a:cs typeface="Calibri" panose="020F0502020204030204" pitchFamily="34" charset="0"/>
                        </a:rPr>
                        <a:t>üyesinin </a:t>
                      </a:r>
                    </a:p>
                    <a:p>
                      <a:pPr marL="71755" marR="13335">
                        <a:lnSpc>
                          <a:spcPct val="100000"/>
                        </a:lnSpc>
                        <a:spcBef>
                          <a:spcPts val="0"/>
                        </a:spcBef>
                      </a:pPr>
                      <a:r>
                        <a:rPr lang="tr-TR" sz="2400" b="1" spc="-150" dirty="0">
                          <a:solidFill>
                            <a:srgbClr val="FF0000"/>
                          </a:solidFill>
                          <a:latin typeface="Calibri" panose="020F0502020204030204" pitchFamily="34" charset="0"/>
                          <a:ea typeface="Calibri" panose="020F0502020204030204" pitchFamily="34" charset="0"/>
                          <a:cs typeface="Calibri" panose="020F0502020204030204" pitchFamily="34" charset="0"/>
                        </a:rPr>
                        <a:t>C </a:t>
                      </a:r>
                      <a:r>
                        <a:rPr lang="tr-TR" sz="2400" b="1" u="sng" spc="-114" dirty="0">
                          <a:solidFill>
                            <a:srgbClr val="FF0000"/>
                          </a:solidFill>
                          <a:latin typeface="Calibri" panose="020F0502020204030204" pitchFamily="34" charset="0"/>
                          <a:ea typeface="Calibri" panose="020F0502020204030204" pitchFamily="34" charset="0"/>
                          <a:cs typeface="Calibri" panose="020F0502020204030204" pitchFamily="34" charset="0"/>
                        </a:rPr>
                        <a:t>Yüksekoku</a:t>
                      </a:r>
                      <a:r>
                        <a:rPr lang="tr-TR" sz="2400" b="1" u="sng" spc="-70" dirty="0">
                          <a:solidFill>
                            <a:srgbClr val="FF0000"/>
                          </a:solidFill>
                          <a:latin typeface="Calibri" panose="020F0502020204030204" pitchFamily="34" charset="0"/>
                          <a:ea typeface="Calibri" panose="020F0502020204030204" pitchFamily="34" charset="0"/>
                          <a:cs typeface="Calibri" panose="020F0502020204030204" pitchFamily="34" charset="0"/>
                        </a:rPr>
                        <a:t>lu/</a:t>
                      </a:r>
                    </a:p>
                    <a:p>
                      <a:pPr marL="71755" marR="13335">
                        <a:lnSpc>
                          <a:spcPct val="100000"/>
                        </a:lnSpc>
                        <a:spcBef>
                          <a:spcPts val="0"/>
                        </a:spcBef>
                      </a:pPr>
                      <a:r>
                        <a:rPr lang="tr-TR" sz="2400" b="1" u="sng" spc="-70" dirty="0">
                          <a:solidFill>
                            <a:srgbClr val="FF0000"/>
                          </a:solidFill>
                          <a:latin typeface="Calibri" panose="020F0502020204030204" pitchFamily="34" charset="0"/>
                          <a:ea typeface="Calibri" panose="020F0502020204030204" pitchFamily="34" charset="0"/>
                          <a:cs typeface="Calibri" panose="020F0502020204030204" pitchFamily="34" charset="0"/>
                        </a:rPr>
                        <a:t>Enstitü/</a:t>
                      </a:r>
                    </a:p>
                    <a:p>
                      <a:pPr marL="71755" marR="13335">
                        <a:lnSpc>
                          <a:spcPct val="100000"/>
                        </a:lnSpc>
                        <a:spcBef>
                          <a:spcPts val="0"/>
                        </a:spcBef>
                      </a:pPr>
                      <a:r>
                        <a:rPr lang="tr-TR" sz="2400" b="1" u="sng" spc="-70" dirty="0">
                          <a:solidFill>
                            <a:srgbClr val="FF0000"/>
                          </a:solidFill>
                          <a:latin typeface="Calibri" panose="020F0502020204030204" pitchFamily="34" charset="0"/>
                          <a:ea typeface="Calibri" panose="020F0502020204030204" pitchFamily="34" charset="0"/>
                          <a:cs typeface="Calibri" panose="020F0502020204030204" pitchFamily="34" charset="0"/>
                        </a:rPr>
                        <a:t>MYO </a:t>
                      </a:r>
                      <a:r>
                        <a:rPr lang="tr-TR" sz="2400" b="1" u="sng" spc="-105" dirty="0">
                          <a:solidFill>
                            <a:srgbClr val="FF0000"/>
                          </a:solidFill>
                          <a:latin typeface="Calibri" panose="020F0502020204030204" pitchFamily="34" charset="0"/>
                          <a:ea typeface="Calibri" panose="020F0502020204030204" pitchFamily="34" charset="0"/>
                          <a:cs typeface="Calibri" panose="020F0502020204030204" pitchFamily="34" charset="0"/>
                        </a:rPr>
                        <a:t>Yöneticile</a:t>
                      </a:r>
                      <a:r>
                        <a:rPr lang="tr-TR" sz="2400" b="1" u="sng" spc="-90" dirty="0">
                          <a:solidFill>
                            <a:srgbClr val="FF0000"/>
                          </a:solidFill>
                          <a:latin typeface="Calibri" panose="020F0502020204030204" pitchFamily="34" charset="0"/>
                          <a:ea typeface="Calibri" panose="020F0502020204030204" pitchFamily="34" charset="0"/>
                          <a:cs typeface="Calibri" panose="020F0502020204030204" pitchFamily="34" charset="0"/>
                        </a:rPr>
                        <a:t>ri</a:t>
                      </a:r>
                      <a:r>
                        <a:rPr lang="tr-TR" sz="2400" b="1" spc="-90" dirty="0">
                          <a:solidFill>
                            <a:srgbClr val="FF0000"/>
                          </a:solidFill>
                          <a:latin typeface="Calibri" panose="020F0502020204030204" pitchFamily="34" charset="0"/>
                          <a:ea typeface="Calibri" panose="020F0502020204030204" pitchFamily="34" charset="0"/>
                          <a:cs typeface="Calibri" panose="020F0502020204030204" pitchFamily="34" charset="0"/>
                        </a:rPr>
                        <a:t>yle</a:t>
                      </a:r>
                      <a:r>
                        <a:rPr lang="tr-TR" sz="2400" b="1" spc="-8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tr-TR" sz="2400" b="1" spc="-90" dirty="0">
                          <a:solidFill>
                            <a:srgbClr val="FF0000"/>
                          </a:solidFill>
                          <a:latin typeface="Calibri" panose="020F0502020204030204" pitchFamily="34" charset="0"/>
                          <a:ea typeface="Calibri" panose="020F0502020204030204" pitchFamily="34" charset="0"/>
                          <a:cs typeface="Calibri" panose="020F0502020204030204" pitchFamily="34" charset="0"/>
                        </a:rPr>
                        <a:t>görüşmesi</a:t>
                      </a:r>
                      <a:endParaRPr lang="tr-TR" sz="24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txBody>
                  <a:tcPr marL="0" marR="0" marT="5080" marB="0" anchor="ctr">
                    <a:lnL w="12700">
                      <a:solidFill>
                        <a:srgbClr val="231F20"/>
                      </a:solidFill>
                      <a:prstDash val="solid"/>
                    </a:lnL>
                    <a:lnR w="12700">
                      <a:solidFill>
                        <a:srgbClr val="231F20"/>
                      </a:solidFill>
                      <a:prstDash val="soli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71755" marR="13335">
                        <a:lnSpc>
                          <a:spcPct val="100000"/>
                        </a:lnSpc>
                      </a:pPr>
                      <a:r>
                        <a:rPr lang="tr-TR" sz="2400" b="1" spc="-80" dirty="0">
                          <a:solidFill>
                            <a:srgbClr val="FF0000"/>
                          </a:solidFill>
                          <a:latin typeface="Calibri" panose="020F0502020204030204" pitchFamily="34" charset="0"/>
                          <a:ea typeface="Calibri" panose="020F0502020204030204" pitchFamily="34" charset="0"/>
                          <a:cs typeface="Calibri" panose="020F0502020204030204" pitchFamily="34" charset="0"/>
                        </a:rPr>
                        <a:t>Değerlendirme </a:t>
                      </a:r>
                      <a:r>
                        <a:rPr lang="tr-TR" sz="2400" b="1" spc="-100" dirty="0">
                          <a:solidFill>
                            <a:srgbClr val="FF0000"/>
                          </a:solidFill>
                          <a:latin typeface="Calibri" panose="020F0502020204030204" pitchFamily="34" charset="0"/>
                          <a:ea typeface="Calibri" panose="020F0502020204030204" pitchFamily="34" charset="0"/>
                          <a:cs typeface="Calibri" panose="020F0502020204030204" pitchFamily="34" charset="0"/>
                        </a:rPr>
                        <a:t>Takımının  </a:t>
                      </a:r>
                      <a:r>
                        <a:rPr lang="tr-TR" sz="2400" b="1" spc="-105" dirty="0">
                          <a:solidFill>
                            <a:srgbClr val="FF0000"/>
                          </a:solidFill>
                          <a:latin typeface="Calibri" panose="020F0502020204030204" pitchFamily="34" charset="0"/>
                          <a:ea typeface="Calibri" panose="020F0502020204030204" pitchFamily="34" charset="0"/>
                          <a:cs typeface="Calibri" panose="020F0502020204030204" pitchFamily="34" charset="0"/>
                        </a:rPr>
                        <a:t>iki </a:t>
                      </a:r>
                      <a:r>
                        <a:rPr lang="tr-TR" sz="2400" b="1" spc="-85" dirty="0">
                          <a:solidFill>
                            <a:srgbClr val="FF0000"/>
                          </a:solidFill>
                          <a:latin typeface="Calibri" panose="020F0502020204030204" pitchFamily="34" charset="0"/>
                          <a:ea typeface="Calibri" panose="020F0502020204030204" pitchFamily="34" charset="0"/>
                          <a:cs typeface="Calibri" panose="020F0502020204030204" pitchFamily="34" charset="0"/>
                        </a:rPr>
                        <a:t>üyesinin </a:t>
                      </a:r>
                    </a:p>
                    <a:p>
                      <a:pPr marL="71755" marR="13335">
                        <a:lnSpc>
                          <a:spcPct val="100000"/>
                        </a:lnSpc>
                      </a:pPr>
                      <a:r>
                        <a:rPr lang="tr-TR" sz="2400" b="1" spc="-50" dirty="0">
                          <a:solidFill>
                            <a:srgbClr val="FF0000"/>
                          </a:solidFill>
                          <a:latin typeface="Calibri" panose="020F0502020204030204" pitchFamily="34" charset="0"/>
                          <a:ea typeface="Calibri" panose="020F0502020204030204" pitchFamily="34" charset="0"/>
                          <a:cs typeface="Calibri" panose="020F0502020204030204" pitchFamily="34" charset="0"/>
                        </a:rPr>
                        <a:t>D </a:t>
                      </a:r>
                      <a:r>
                        <a:rPr lang="tr-TR" sz="2400" b="1" u="sng" spc="-114" dirty="0">
                          <a:solidFill>
                            <a:srgbClr val="FF0000"/>
                          </a:solidFill>
                          <a:latin typeface="Calibri" panose="020F0502020204030204" pitchFamily="34" charset="0"/>
                          <a:ea typeface="Calibri" panose="020F0502020204030204" pitchFamily="34" charset="0"/>
                          <a:cs typeface="Calibri" panose="020F0502020204030204" pitchFamily="34" charset="0"/>
                        </a:rPr>
                        <a:t>Yüksekokulu</a:t>
                      </a:r>
                      <a:r>
                        <a:rPr lang="tr-TR" sz="2400" b="1" u="sng" spc="-70" dirty="0">
                          <a:solidFill>
                            <a:srgbClr val="FF0000"/>
                          </a:solidFill>
                          <a:latin typeface="Calibri" panose="020F0502020204030204" pitchFamily="34" charset="0"/>
                          <a:ea typeface="Calibri" panose="020F0502020204030204" pitchFamily="34" charset="0"/>
                          <a:cs typeface="Calibri" panose="020F0502020204030204" pitchFamily="34" charset="0"/>
                        </a:rPr>
                        <a:t>/</a:t>
                      </a:r>
                    </a:p>
                    <a:p>
                      <a:pPr marL="71755" marR="13335">
                        <a:lnSpc>
                          <a:spcPct val="100000"/>
                        </a:lnSpc>
                      </a:pPr>
                      <a:r>
                        <a:rPr lang="tr-TR" sz="2400" b="1" u="sng" spc="-70" dirty="0">
                          <a:solidFill>
                            <a:srgbClr val="FF0000"/>
                          </a:solidFill>
                          <a:latin typeface="Calibri" panose="020F0502020204030204" pitchFamily="34" charset="0"/>
                          <a:ea typeface="Calibri" panose="020F0502020204030204" pitchFamily="34" charset="0"/>
                          <a:cs typeface="Calibri" panose="020F0502020204030204" pitchFamily="34" charset="0"/>
                        </a:rPr>
                        <a:t>Enstitü/MYO </a:t>
                      </a:r>
                      <a:r>
                        <a:rPr lang="tr-TR" sz="2400" b="1" u="sng" spc="-105" dirty="0">
                          <a:solidFill>
                            <a:srgbClr val="FF0000"/>
                          </a:solidFill>
                          <a:latin typeface="Calibri" panose="020F0502020204030204" pitchFamily="34" charset="0"/>
                          <a:ea typeface="Calibri" panose="020F0502020204030204" pitchFamily="34" charset="0"/>
                          <a:cs typeface="Calibri" panose="020F0502020204030204" pitchFamily="34" charset="0"/>
                        </a:rPr>
                        <a:t>Yöneticile</a:t>
                      </a:r>
                      <a:r>
                        <a:rPr lang="tr-TR" sz="2400" b="1" spc="-90" dirty="0">
                          <a:solidFill>
                            <a:srgbClr val="FF0000"/>
                          </a:solidFill>
                          <a:latin typeface="Calibri" panose="020F0502020204030204" pitchFamily="34" charset="0"/>
                          <a:ea typeface="Calibri" panose="020F0502020204030204" pitchFamily="34" charset="0"/>
                          <a:cs typeface="Calibri" panose="020F0502020204030204" pitchFamily="34" charset="0"/>
                        </a:rPr>
                        <a:t>riyle</a:t>
                      </a:r>
                      <a:r>
                        <a:rPr lang="tr-TR" sz="2400" b="1" spc="-8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tr-TR" sz="2400" b="1" spc="-90" dirty="0">
                          <a:solidFill>
                            <a:srgbClr val="FF0000"/>
                          </a:solidFill>
                          <a:latin typeface="Calibri" panose="020F0502020204030204" pitchFamily="34" charset="0"/>
                          <a:ea typeface="Calibri" panose="020F0502020204030204" pitchFamily="34" charset="0"/>
                          <a:cs typeface="Calibri" panose="020F0502020204030204" pitchFamily="34" charset="0"/>
                        </a:rPr>
                        <a:t>görüşmesi</a:t>
                      </a:r>
                      <a:endParaRPr lang="tr-TR" sz="24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txBody>
                  <a:tcPr marL="0" marR="0" marT="5080" marB="0" anchor="ctr">
                    <a:lnL w="12700" cap="flat" cmpd="sng" algn="ctr">
                      <a:solidFill>
                        <a:srgbClr val="231F20"/>
                      </a:solidFill>
                      <a:prstDash val="solid"/>
                      <a:round/>
                      <a:headEnd type="none" w="med" len="med"/>
                      <a:tailEnd type="none" w="med" len="med"/>
                    </a:lnL>
                    <a:lnR w="12700">
                      <a:solidFill>
                        <a:srgbClr val="231F20"/>
                      </a:solidFill>
                      <a:prstDash val="soli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14655" marR="64135" indent="-342900" algn="just">
                        <a:lnSpc>
                          <a:spcPct val="100000"/>
                        </a:lnSpc>
                        <a:spcBef>
                          <a:spcPts val="1155"/>
                        </a:spcBef>
                        <a:buFont typeface="Wingdings" panose="05000000000000000000" pitchFamily="2" charset="2"/>
                        <a:buChar char="ü"/>
                      </a:pPr>
                      <a:r>
                        <a:rPr lang="tr-TR" sz="2000" spc="-114" dirty="0">
                          <a:solidFill>
                            <a:schemeClr val="tx1"/>
                          </a:solidFill>
                          <a:latin typeface="Calibri" panose="020F0502020204030204" pitchFamily="34" charset="0"/>
                          <a:ea typeface="Calibri" panose="020F0502020204030204" pitchFamily="34" charset="0"/>
                          <a:cs typeface="Calibri" panose="020F0502020204030204" pitchFamily="34" charset="0"/>
                        </a:rPr>
                        <a:t>Kalite </a:t>
                      </a:r>
                      <a:r>
                        <a:rPr lang="tr-TR" sz="2000" spc="-90" dirty="0">
                          <a:solidFill>
                            <a:schemeClr val="tx1"/>
                          </a:solidFill>
                          <a:latin typeface="Calibri" panose="020F0502020204030204" pitchFamily="34" charset="0"/>
                          <a:ea typeface="Calibri" panose="020F0502020204030204" pitchFamily="34" charset="0"/>
                          <a:cs typeface="Calibri" panose="020F0502020204030204" pitchFamily="34" charset="0"/>
                        </a:rPr>
                        <a:t>süreçlerinin </a:t>
                      </a:r>
                      <a:r>
                        <a:rPr lang="tr-TR" sz="2000" spc="-75" dirty="0">
                          <a:solidFill>
                            <a:schemeClr val="tx1"/>
                          </a:solidFill>
                          <a:latin typeface="Calibri" panose="020F0502020204030204" pitchFamily="34" charset="0"/>
                          <a:ea typeface="Calibri" panose="020F0502020204030204" pitchFamily="34" charset="0"/>
                          <a:cs typeface="Calibri" panose="020F0502020204030204" pitchFamily="34" charset="0"/>
                        </a:rPr>
                        <a:t>birim(</a:t>
                      </a:r>
                      <a:r>
                        <a:rPr lang="tr-TR" sz="2000" spc="-75" dirty="0" err="1">
                          <a:solidFill>
                            <a:schemeClr val="tx1"/>
                          </a:solidFill>
                          <a:latin typeface="Calibri" panose="020F0502020204030204" pitchFamily="34" charset="0"/>
                          <a:ea typeface="Calibri" panose="020F0502020204030204" pitchFamily="34" charset="0"/>
                          <a:cs typeface="Calibri" panose="020F0502020204030204" pitchFamily="34" charset="0"/>
                        </a:rPr>
                        <a:t>ler</a:t>
                      </a:r>
                      <a:r>
                        <a:rPr lang="tr-TR" sz="2000" spc="-75"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tr-TR" sz="2000" spc="-110" dirty="0">
                          <a:solidFill>
                            <a:schemeClr val="tx1"/>
                          </a:solidFill>
                          <a:latin typeface="Calibri" panose="020F0502020204030204" pitchFamily="34" charset="0"/>
                          <a:ea typeface="Calibri" panose="020F0502020204030204" pitchFamily="34" charset="0"/>
                          <a:cs typeface="Calibri" panose="020F0502020204030204" pitchFamily="34" charset="0"/>
                        </a:rPr>
                        <a:t>e </a:t>
                      </a:r>
                      <a:r>
                        <a:rPr lang="tr-TR" sz="2000" spc="-90" dirty="0">
                          <a:solidFill>
                            <a:schemeClr val="tx1"/>
                          </a:solidFill>
                          <a:latin typeface="Calibri" panose="020F0502020204030204" pitchFamily="34" charset="0"/>
                          <a:ea typeface="Calibri" panose="020F0502020204030204" pitchFamily="34" charset="0"/>
                          <a:cs typeface="Calibri" panose="020F0502020204030204" pitchFamily="34" charset="0"/>
                        </a:rPr>
                        <a:t>yayılımı, </a:t>
                      </a:r>
                    </a:p>
                    <a:p>
                      <a:pPr marL="414655" marR="64135" indent="-342900" algn="just">
                        <a:lnSpc>
                          <a:spcPct val="100000"/>
                        </a:lnSpc>
                        <a:spcBef>
                          <a:spcPts val="0"/>
                        </a:spcBef>
                        <a:buFont typeface="Wingdings" panose="05000000000000000000" pitchFamily="2" charset="2"/>
                        <a:buChar char="ü"/>
                      </a:pPr>
                      <a:r>
                        <a:rPr lang="tr-TR" sz="2000" spc="-75" dirty="0">
                          <a:solidFill>
                            <a:schemeClr val="tx1"/>
                          </a:solidFill>
                          <a:latin typeface="Calibri" panose="020F0502020204030204" pitchFamily="34" charset="0"/>
                          <a:ea typeface="Calibri" panose="020F0502020204030204" pitchFamily="34" charset="0"/>
                          <a:cs typeface="Calibri" panose="020F0502020204030204" pitchFamily="34" charset="0"/>
                        </a:rPr>
                        <a:t>Birim(</a:t>
                      </a:r>
                      <a:r>
                        <a:rPr lang="tr-TR" sz="2000" spc="-75" dirty="0" err="1">
                          <a:solidFill>
                            <a:schemeClr val="tx1"/>
                          </a:solidFill>
                          <a:latin typeface="Calibri" panose="020F0502020204030204" pitchFamily="34" charset="0"/>
                          <a:ea typeface="Calibri" panose="020F0502020204030204" pitchFamily="34" charset="0"/>
                          <a:cs typeface="Calibri" panose="020F0502020204030204" pitchFamily="34" charset="0"/>
                        </a:rPr>
                        <a:t>ler</a:t>
                      </a:r>
                      <a:r>
                        <a:rPr lang="tr-TR" sz="2000" spc="-75" dirty="0">
                          <a:solidFill>
                            <a:schemeClr val="tx1"/>
                          </a:solidFill>
                          <a:latin typeface="Calibri" panose="020F0502020204030204" pitchFamily="34" charset="0"/>
                          <a:ea typeface="Calibri" panose="020F0502020204030204" pitchFamily="34" charset="0"/>
                          <a:cs typeface="Calibri" panose="020F0502020204030204" pitchFamily="34" charset="0"/>
                        </a:rPr>
                        <a:t>)in </a:t>
                      </a:r>
                      <a:r>
                        <a:rPr lang="tr-TR" sz="2000" spc="-70" dirty="0">
                          <a:solidFill>
                            <a:schemeClr val="tx1"/>
                          </a:solidFill>
                          <a:latin typeface="Calibri" panose="020F0502020204030204" pitchFamily="34" charset="0"/>
                          <a:ea typeface="Calibri" panose="020F0502020204030204" pitchFamily="34" charset="0"/>
                          <a:cs typeface="Calibri" panose="020F0502020204030204" pitchFamily="34" charset="0"/>
                        </a:rPr>
                        <a:t>hede</a:t>
                      </a:r>
                      <a:r>
                        <a:rPr lang="tr-TR" sz="2000" spc="-75" dirty="0">
                          <a:solidFill>
                            <a:schemeClr val="tx1"/>
                          </a:solidFill>
                          <a:latin typeface="Calibri" panose="020F0502020204030204" pitchFamily="34" charset="0"/>
                          <a:ea typeface="Calibri" panose="020F0502020204030204" pitchFamily="34" charset="0"/>
                          <a:cs typeface="Calibri" panose="020F0502020204030204" pitchFamily="34" charset="0"/>
                        </a:rPr>
                        <a:t>fleri </a:t>
                      </a:r>
                      <a:r>
                        <a:rPr lang="tr-TR" sz="2000" spc="-110" dirty="0">
                          <a:solidFill>
                            <a:schemeClr val="tx1"/>
                          </a:solidFill>
                          <a:latin typeface="Calibri" panose="020F0502020204030204" pitchFamily="34" charset="0"/>
                          <a:ea typeface="Calibri" panose="020F0502020204030204" pitchFamily="34" charset="0"/>
                          <a:cs typeface="Calibri" panose="020F0502020204030204" pitchFamily="34" charset="0"/>
                        </a:rPr>
                        <a:t>ve </a:t>
                      </a:r>
                      <a:r>
                        <a:rPr lang="tr-TR" sz="2000" spc="-55" dirty="0">
                          <a:solidFill>
                            <a:schemeClr val="tx1"/>
                          </a:solidFill>
                          <a:latin typeface="Calibri" panose="020F0502020204030204" pitchFamily="34" charset="0"/>
                          <a:ea typeface="Calibri" panose="020F0502020204030204" pitchFamily="34" charset="0"/>
                          <a:cs typeface="Calibri" panose="020F0502020204030204" pitchFamily="34" charset="0"/>
                        </a:rPr>
                        <a:t>bu </a:t>
                      </a:r>
                      <a:r>
                        <a:rPr lang="tr-TR" sz="2000" spc="-75" dirty="0">
                          <a:solidFill>
                            <a:schemeClr val="tx1"/>
                          </a:solidFill>
                          <a:latin typeface="Calibri" panose="020F0502020204030204" pitchFamily="34" charset="0"/>
                          <a:ea typeface="Calibri" panose="020F0502020204030204" pitchFamily="34" charset="0"/>
                          <a:cs typeface="Calibri" panose="020F0502020204030204" pitchFamily="34" charset="0"/>
                        </a:rPr>
                        <a:t>hedeflerin </a:t>
                      </a:r>
                      <a:r>
                        <a:rPr lang="tr-TR" sz="2000" spc="-70" dirty="0">
                          <a:solidFill>
                            <a:schemeClr val="tx1"/>
                          </a:solidFill>
                          <a:latin typeface="Calibri" panose="020F0502020204030204" pitchFamily="34" charset="0"/>
                          <a:ea typeface="Calibri" panose="020F0502020204030204" pitchFamily="34" charset="0"/>
                          <a:cs typeface="Calibri" panose="020F0502020204030204" pitchFamily="34" charset="0"/>
                        </a:rPr>
                        <a:t>kurumun  </a:t>
                      </a:r>
                      <a:r>
                        <a:rPr lang="tr-TR" sz="2000" spc="-105" dirty="0">
                          <a:solidFill>
                            <a:schemeClr val="tx1"/>
                          </a:solidFill>
                          <a:latin typeface="Calibri" panose="020F0502020204030204" pitchFamily="34" charset="0"/>
                          <a:ea typeface="Calibri" panose="020F0502020204030204" pitchFamily="34" charset="0"/>
                          <a:cs typeface="Calibri" panose="020F0502020204030204" pitchFamily="34" charset="0"/>
                        </a:rPr>
                        <a:t>stratejik </a:t>
                      </a:r>
                      <a:r>
                        <a:rPr lang="tr-TR" sz="2000" spc="-75" dirty="0">
                          <a:solidFill>
                            <a:schemeClr val="tx1"/>
                          </a:solidFill>
                          <a:latin typeface="Calibri" panose="020F0502020204030204" pitchFamily="34" charset="0"/>
                          <a:ea typeface="Calibri" panose="020F0502020204030204" pitchFamily="34" charset="0"/>
                          <a:cs typeface="Calibri" panose="020F0502020204030204" pitchFamily="34" charset="0"/>
                        </a:rPr>
                        <a:t>hedefleri </a:t>
                      </a:r>
                      <a:r>
                        <a:rPr lang="tr-TR" sz="2000" spc="-90" dirty="0">
                          <a:solidFill>
                            <a:schemeClr val="tx1"/>
                          </a:solidFill>
                          <a:latin typeface="Calibri" panose="020F0502020204030204" pitchFamily="34" charset="0"/>
                          <a:ea typeface="Calibri" panose="020F0502020204030204" pitchFamily="34" charset="0"/>
                          <a:cs typeface="Calibri" panose="020F0502020204030204" pitchFamily="34" charset="0"/>
                        </a:rPr>
                        <a:t>içerisinde</a:t>
                      </a:r>
                      <a:r>
                        <a:rPr lang="tr-TR" sz="2000" spc="-114" dirty="0">
                          <a:solidFill>
                            <a:schemeClr val="tx1"/>
                          </a:solidFill>
                          <a:latin typeface="Calibri" panose="020F0502020204030204" pitchFamily="34" charset="0"/>
                          <a:ea typeface="Calibri" panose="020F0502020204030204" pitchFamily="34" charset="0"/>
                          <a:cs typeface="Calibri" panose="020F0502020204030204" pitchFamily="34" charset="0"/>
                        </a:rPr>
                        <a:t>ki </a:t>
                      </a:r>
                      <a:r>
                        <a:rPr lang="tr-TR" sz="2000" spc="-85" dirty="0">
                          <a:solidFill>
                            <a:schemeClr val="tx1"/>
                          </a:solidFill>
                          <a:latin typeface="Calibri" panose="020F0502020204030204" pitchFamily="34" charset="0"/>
                          <a:ea typeface="Calibri" panose="020F0502020204030204" pitchFamily="34" charset="0"/>
                          <a:cs typeface="Calibri" panose="020F0502020204030204" pitchFamily="34" charset="0"/>
                        </a:rPr>
                        <a:t>yeri, </a:t>
                      </a:r>
                      <a:endParaRPr lang="tr-TR" sz="2000" spc="-85" dirty="0" smtClean="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414655" marR="64135" indent="-342900" algn="just">
                        <a:lnSpc>
                          <a:spcPct val="100000"/>
                        </a:lnSpc>
                        <a:spcBef>
                          <a:spcPts val="0"/>
                        </a:spcBef>
                        <a:buFont typeface="Wingdings" panose="05000000000000000000" pitchFamily="2" charset="2"/>
                        <a:buChar char="ü"/>
                      </a:pPr>
                      <a:r>
                        <a:rPr lang="tr-TR" sz="2000" spc="-85" dirty="0" smtClean="0">
                          <a:solidFill>
                            <a:schemeClr val="tx1"/>
                          </a:solidFill>
                          <a:latin typeface="Calibri" panose="020F0502020204030204" pitchFamily="34" charset="0"/>
                          <a:ea typeface="Calibri" panose="020F0502020204030204" pitchFamily="34" charset="0"/>
                          <a:cs typeface="Calibri" panose="020F0502020204030204" pitchFamily="34" charset="0"/>
                        </a:rPr>
                        <a:t>Paydaşların </a:t>
                      </a:r>
                      <a:r>
                        <a:rPr lang="tr-TR" sz="2000" spc="-100" dirty="0">
                          <a:solidFill>
                            <a:schemeClr val="tx1"/>
                          </a:solidFill>
                          <a:latin typeface="Calibri" panose="020F0502020204030204" pitchFamily="34" charset="0"/>
                          <a:ea typeface="Calibri" panose="020F0502020204030204" pitchFamily="34" charset="0"/>
                          <a:cs typeface="Calibri" panose="020F0502020204030204" pitchFamily="34" charset="0"/>
                        </a:rPr>
                        <a:t>süreçlere  </a:t>
                      </a:r>
                      <a:r>
                        <a:rPr lang="tr-TR" sz="2000" spc="-95" dirty="0">
                          <a:solidFill>
                            <a:schemeClr val="tx1"/>
                          </a:solidFill>
                          <a:latin typeface="Calibri" panose="020F0502020204030204" pitchFamily="34" charset="0"/>
                          <a:ea typeface="Calibri" panose="020F0502020204030204" pitchFamily="34" charset="0"/>
                          <a:cs typeface="Calibri" panose="020F0502020204030204" pitchFamily="34" charset="0"/>
                        </a:rPr>
                        <a:t>katılımı, </a:t>
                      </a:r>
                      <a:endParaRPr lang="tr-TR" sz="2000" spc="-95" dirty="0" smtClean="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414655" marR="64135" indent="-342900" algn="just">
                        <a:lnSpc>
                          <a:spcPct val="100000"/>
                        </a:lnSpc>
                        <a:spcBef>
                          <a:spcPts val="0"/>
                        </a:spcBef>
                        <a:buFont typeface="Wingdings" panose="05000000000000000000" pitchFamily="2" charset="2"/>
                        <a:buChar char="ü"/>
                      </a:pPr>
                      <a:r>
                        <a:rPr lang="tr-TR" sz="2000" spc="-70" dirty="0" smtClean="0">
                          <a:solidFill>
                            <a:schemeClr val="tx1"/>
                          </a:solidFill>
                          <a:latin typeface="Calibri" panose="020F0502020204030204" pitchFamily="34" charset="0"/>
                          <a:ea typeface="Calibri" panose="020F0502020204030204" pitchFamily="34" charset="0"/>
                          <a:cs typeface="Calibri" panose="020F0502020204030204" pitchFamily="34" charset="0"/>
                        </a:rPr>
                        <a:t>Birimlerin </a:t>
                      </a:r>
                      <a:r>
                        <a:rPr lang="tr-TR" sz="2000" spc="-100" dirty="0">
                          <a:solidFill>
                            <a:schemeClr val="tx1"/>
                          </a:solidFill>
                          <a:latin typeface="Calibri" panose="020F0502020204030204" pitchFamily="34" charset="0"/>
                          <a:ea typeface="Calibri" panose="020F0502020204030204" pitchFamily="34" charset="0"/>
                          <a:cs typeface="Calibri" panose="020F0502020204030204" pitchFamily="34" charset="0"/>
                        </a:rPr>
                        <a:t>içindeki </a:t>
                      </a:r>
                      <a:r>
                        <a:rPr lang="tr-TR" sz="2000" spc="-45" dirty="0">
                          <a:solidFill>
                            <a:schemeClr val="tx1"/>
                          </a:solidFill>
                          <a:latin typeface="Calibri" panose="020F0502020204030204" pitchFamily="34" charset="0"/>
                          <a:ea typeface="Calibri" panose="020F0502020204030204" pitchFamily="34" charset="0"/>
                          <a:cs typeface="Calibri" panose="020F0502020204030204" pitchFamily="34" charset="0"/>
                        </a:rPr>
                        <a:t>pro</a:t>
                      </a:r>
                      <a:r>
                        <a:rPr lang="tr-TR" sz="2000" spc="-80" dirty="0">
                          <a:solidFill>
                            <a:schemeClr val="tx1"/>
                          </a:solidFill>
                          <a:latin typeface="Calibri" panose="020F0502020204030204" pitchFamily="34" charset="0"/>
                          <a:ea typeface="Calibri" panose="020F0502020204030204" pitchFamily="34" charset="0"/>
                          <a:cs typeface="Calibri" panose="020F0502020204030204" pitchFamily="34" charset="0"/>
                        </a:rPr>
                        <a:t>gramların öğrenme </a:t>
                      </a:r>
                      <a:r>
                        <a:rPr lang="tr-TR" sz="2000" spc="-105" dirty="0">
                          <a:solidFill>
                            <a:schemeClr val="tx1"/>
                          </a:solidFill>
                          <a:latin typeface="Calibri" panose="020F0502020204030204" pitchFamily="34" charset="0"/>
                          <a:ea typeface="Calibri" panose="020F0502020204030204" pitchFamily="34" charset="0"/>
                          <a:cs typeface="Calibri" panose="020F0502020204030204" pitchFamily="34" charset="0"/>
                        </a:rPr>
                        <a:t>çıktıları </a:t>
                      </a:r>
                      <a:r>
                        <a:rPr lang="tr-TR" sz="2000" spc="-105" dirty="0" smtClean="0">
                          <a:solidFill>
                            <a:schemeClr val="tx1"/>
                          </a:solidFill>
                          <a:latin typeface="Calibri" panose="020F0502020204030204" pitchFamily="34" charset="0"/>
                          <a:ea typeface="Calibri" panose="020F0502020204030204" pitchFamily="34" charset="0"/>
                          <a:cs typeface="Calibri" panose="020F0502020204030204" pitchFamily="34" charset="0"/>
                        </a:rPr>
                        <a:t>ve</a:t>
                      </a:r>
                    </a:p>
                    <a:p>
                      <a:pPr marL="414655" marR="64135" indent="-342900" algn="just">
                        <a:lnSpc>
                          <a:spcPct val="100000"/>
                        </a:lnSpc>
                        <a:spcBef>
                          <a:spcPts val="0"/>
                        </a:spcBef>
                        <a:buFont typeface="Wingdings" panose="05000000000000000000" pitchFamily="2" charset="2"/>
                        <a:buChar char="ü"/>
                      </a:pPr>
                      <a:r>
                        <a:rPr lang="tr-TR" sz="2000" spc="-110" dirty="0" smtClean="0">
                          <a:solidFill>
                            <a:schemeClr val="tx1"/>
                          </a:solidFill>
                          <a:latin typeface="Calibri" panose="020F0502020204030204" pitchFamily="34" charset="0"/>
                          <a:ea typeface="Calibri" panose="020F0502020204030204" pitchFamily="34" charset="0"/>
                          <a:cs typeface="Calibri" panose="020F0502020204030204" pitchFamily="34" charset="0"/>
                        </a:rPr>
                        <a:t>S</a:t>
                      </a:r>
                      <a:r>
                        <a:rPr lang="tr-TR" sz="2000" spc="-95" dirty="0" smtClean="0">
                          <a:solidFill>
                            <a:schemeClr val="tx1"/>
                          </a:solidFill>
                          <a:latin typeface="Calibri" panose="020F0502020204030204" pitchFamily="34" charset="0"/>
                          <a:ea typeface="Calibri" panose="020F0502020204030204" pitchFamily="34" charset="0"/>
                          <a:cs typeface="Calibri" panose="020F0502020204030204" pitchFamily="34" charset="0"/>
                        </a:rPr>
                        <a:t>ürekli </a:t>
                      </a:r>
                      <a:r>
                        <a:rPr lang="tr-TR" sz="2000" spc="-100" dirty="0">
                          <a:solidFill>
                            <a:schemeClr val="tx1"/>
                          </a:solidFill>
                          <a:latin typeface="Calibri" panose="020F0502020204030204" pitchFamily="34" charset="0"/>
                          <a:ea typeface="Calibri" panose="020F0502020204030204" pitchFamily="34" charset="0"/>
                          <a:cs typeface="Calibri" panose="020F0502020204030204" pitchFamily="34" charset="0"/>
                        </a:rPr>
                        <a:t>iyileşme </a:t>
                      </a:r>
                      <a:r>
                        <a:rPr lang="tr-TR" sz="2000" spc="-105" dirty="0">
                          <a:solidFill>
                            <a:schemeClr val="tx1"/>
                          </a:solidFill>
                          <a:latin typeface="Calibri" panose="020F0502020204030204" pitchFamily="34" charset="0"/>
                          <a:ea typeface="Calibri" panose="020F0502020204030204" pitchFamily="34" charset="0"/>
                          <a:cs typeface="Calibri" panose="020F0502020204030204" pitchFamily="34" charset="0"/>
                        </a:rPr>
                        <a:t>çalışmaları </a:t>
                      </a:r>
                      <a:r>
                        <a:rPr lang="tr-TR" sz="2000" spc="-85" dirty="0">
                          <a:solidFill>
                            <a:schemeClr val="tx1"/>
                          </a:solidFill>
                          <a:latin typeface="Calibri" panose="020F0502020204030204" pitchFamily="34" charset="0"/>
                          <a:ea typeface="Calibri" panose="020F0502020204030204" pitchFamily="34" charset="0"/>
                          <a:cs typeface="Calibri" panose="020F0502020204030204" pitchFamily="34" charset="0"/>
                        </a:rPr>
                        <a:t>gibi  </a:t>
                      </a:r>
                      <a:r>
                        <a:rPr lang="tr-TR" sz="2000" spc="-85" dirty="0" smtClean="0">
                          <a:solidFill>
                            <a:schemeClr val="tx1"/>
                          </a:solidFill>
                          <a:latin typeface="Calibri" panose="020F0502020204030204" pitchFamily="34" charset="0"/>
                          <a:ea typeface="Calibri" panose="020F0502020204030204" pitchFamily="34" charset="0"/>
                          <a:cs typeface="Calibri" panose="020F0502020204030204" pitchFamily="34" charset="0"/>
                        </a:rPr>
                        <a:t>hususlarda bilgi</a:t>
                      </a:r>
                      <a:r>
                        <a:rPr lang="tr-TR" sz="2000" spc="-7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tr-TR" sz="2000" spc="-80" dirty="0">
                          <a:solidFill>
                            <a:schemeClr val="tx1"/>
                          </a:solidFill>
                          <a:latin typeface="Calibri" panose="020F0502020204030204" pitchFamily="34" charset="0"/>
                          <a:ea typeface="Calibri" panose="020F0502020204030204" pitchFamily="34" charset="0"/>
                          <a:cs typeface="Calibri" panose="020F0502020204030204" pitchFamily="34" charset="0"/>
                        </a:rPr>
                        <a:t>alınır.</a:t>
                      </a:r>
                      <a:endParaRPr lang="tr-TR"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0" marR="0" marT="635"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extLst>
                  <a:ext uri="{0D108BD9-81ED-4DB2-BD59-A6C34878D82A}">
                    <a16:rowId xmlns:a16="http://schemas.microsoft.com/office/drawing/2014/main" val="1990228668"/>
                  </a:ext>
                </a:extLst>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val="2545116671"/>
              </p:ext>
            </p:extLst>
          </p:nvPr>
        </p:nvGraphicFramePr>
        <p:xfrm>
          <a:off x="536357" y="3731766"/>
          <a:ext cx="11052382" cy="3126234"/>
        </p:xfrm>
        <a:graphic>
          <a:graphicData uri="http://schemas.openxmlformats.org/drawingml/2006/table">
            <a:tbl>
              <a:tblPr firstRow="1" bandRow="1"/>
              <a:tblGrid>
                <a:gridCol w="2983555">
                  <a:extLst>
                    <a:ext uri="{9D8B030D-6E8A-4147-A177-3AD203B41FA5}">
                      <a16:colId xmlns:a16="http://schemas.microsoft.com/office/drawing/2014/main" val="4249643657"/>
                    </a:ext>
                  </a:extLst>
                </a:gridCol>
                <a:gridCol w="2662814">
                  <a:extLst>
                    <a:ext uri="{9D8B030D-6E8A-4147-A177-3AD203B41FA5}">
                      <a16:colId xmlns:a16="http://schemas.microsoft.com/office/drawing/2014/main" val="1291074124"/>
                    </a:ext>
                  </a:extLst>
                </a:gridCol>
                <a:gridCol w="5406013">
                  <a:extLst>
                    <a:ext uri="{9D8B030D-6E8A-4147-A177-3AD203B41FA5}">
                      <a16:colId xmlns:a16="http://schemas.microsoft.com/office/drawing/2014/main" val="635515413"/>
                    </a:ext>
                  </a:extLst>
                </a:gridCol>
              </a:tblGrid>
              <a:tr h="312623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71755" marR="54610" algn="l">
                        <a:lnSpc>
                          <a:spcPct val="100000"/>
                        </a:lnSpc>
                        <a:spcBef>
                          <a:spcPts val="0"/>
                        </a:spcBef>
                      </a:pPr>
                      <a:r>
                        <a:rPr lang="tr-TR" sz="2400" b="1" spc="-80" dirty="0">
                          <a:solidFill>
                            <a:srgbClr val="FF0000"/>
                          </a:solidFill>
                          <a:latin typeface="Calibri" panose="020F0502020204030204" pitchFamily="34" charset="0"/>
                          <a:ea typeface="Calibri" panose="020F0502020204030204" pitchFamily="34" charset="0"/>
                          <a:cs typeface="Calibri" panose="020F0502020204030204" pitchFamily="34" charset="0"/>
                        </a:rPr>
                        <a:t>Değerlendirme </a:t>
                      </a:r>
                      <a:r>
                        <a:rPr lang="tr-TR" sz="2400" b="1" spc="-100" dirty="0">
                          <a:solidFill>
                            <a:srgbClr val="FF0000"/>
                          </a:solidFill>
                          <a:latin typeface="Calibri" panose="020F0502020204030204" pitchFamily="34" charset="0"/>
                          <a:ea typeface="Calibri" panose="020F0502020204030204" pitchFamily="34" charset="0"/>
                          <a:cs typeface="Calibri" panose="020F0502020204030204" pitchFamily="34" charset="0"/>
                        </a:rPr>
                        <a:t>Takımının  </a:t>
                      </a:r>
                      <a:r>
                        <a:rPr lang="tr-TR" sz="2400" b="1" spc="-105" dirty="0">
                          <a:solidFill>
                            <a:srgbClr val="FF0000"/>
                          </a:solidFill>
                          <a:latin typeface="Calibri" panose="020F0502020204030204" pitchFamily="34" charset="0"/>
                          <a:ea typeface="Calibri" panose="020F0502020204030204" pitchFamily="34" charset="0"/>
                          <a:cs typeface="Calibri" panose="020F0502020204030204" pitchFamily="34" charset="0"/>
                        </a:rPr>
                        <a:t>iki </a:t>
                      </a:r>
                      <a:r>
                        <a:rPr lang="tr-TR" sz="2400" b="1" spc="-85" dirty="0">
                          <a:solidFill>
                            <a:srgbClr val="FF0000"/>
                          </a:solidFill>
                          <a:latin typeface="Calibri" panose="020F0502020204030204" pitchFamily="34" charset="0"/>
                          <a:ea typeface="Calibri" panose="020F0502020204030204" pitchFamily="34" charset="0"/>
                          <a:cs typeface="Calibri" panose="020F0502020204030204" pitchFamily="34" charset="0"/>
                        </a:rPr>
                        <a:t>üyesinin </a:t>
                      </a:r>
                    </a:p>
                    <a:p>
                      <a:pPr marL="71755" marR="54610" algn="l">
                        <a:lnSpc>
                          <a:spcPct val="100000"/>
                        </a:lnSpc>
                        <a:spcBef>
                          <a:spcPts val="0"/>
                        </a:spcBef>
                      </a:pPr>
                      <a:r>
                        <a:rPr lang="tr-TR" sz="2400" b="1" spc="-150" dirty="0">
                          <a:solidFill>
                            <a:srgbClr val="FF0000"/>
                          </a:solidFill>
                          <a:latin typeface="Calibri" panose="020F0502020204030204" pitchFamily="34" charset="0"/>
                          <a:ea typeface="Calibri" panose="020F0502020204030204" pitchFamily="34" charset="0"/>
                          <a:cs typeface="Calibri" panose="020F0502020204030204" pitchFamily="34" charset="0"/>
                        </a:rPr>
                        <a:t>C </a:t>
                      </a:r>
                      <a:r>
                        <a:rPr lang="tr-TR" sz="2400" b="1" spc="-114" dirty="0">
                          <a:solidFill>
                            <a:srgbClr val="FF0000"/>
                          </a:solidFill>
                          <a:latin typeface="Calibri" panose="020F0502020204030204" pitchFamily="34" charset="0"/>
                          <a:ea typeface="Calibri" panose="020F0502020204030204" pitchFamily="34" charset="0"/>
                          <a:cs typeface="Calibri" panose="020F0502020204030204" pitchFamily="34" charset="0"/>
                        </a:rPr>
                        <a:t>Yüksekoku</a:t>
                      </a:r>
                      <a:r>
                        <a:rPr lang="tr-TR" sz="2400" b="1" spc="-60" dirty="0">
                          <a:solidFill>
                            <a:srgbClr val="FF0000"/>
                          </a:solidFill>
                          <a:latin typeface="Calibri" panose="020F0502020204030204" pitchFamily="34" charset="0"/>
                          <a:ea typeface="Calibri" panose="020F0502020204030204" pitchFamily="34" charset="0"/>
                          <a:cs typeface="Calibri" panose="020F0502020204030204" pitchFamily="34" charset="0"/>
                        </a:rPr>
                        <a:t>lu/</a:t>
                      </a:r>
                    </a:p>
                    <a:p>
                      <a:pPr marL="71755" marR="54610" algn="l">
                        <a:lnSpc>
                          <a:spcPct val="100000"/>
                        </a:lnSpc>
                        <a:spcBef>
                          <a:spcPts val="0"/>
                        </a:spcBef>
                      </a:pPr>
                      <a:r>
                        <a:rPr lang="tr-TR" sz="2400" b="1" spc="-60" dirty="0">
                          <a:solidFill>
                            <a:srgbClr val="FF0000"/>
                          </a:solidFill>
                          <a:latin typeface="Calibri" panose="020F0502020204030204" pitchFamily="34" charset="0"/>
                          <a:ea typeface="Calibri" panose="020F0502020204030204" pitchFamily="34" charset="0"/>
                          <a:cs typeface="Calibri" panose="020F0502020204030204" pitchFamily="34" charset="0"/>
                        </a:rPr>
                        <a:t>Enstitü/</a:t>
                      </a:r>
                      <a:endParaRPr lang="tr-TR" sz="24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71755" marR="259079" algn="l">
                        <a:lnSpc>
                          <a:spcPct val="100000"/>
                        </a:lnSpc>
                        <a:spcBef>
                          <a:spcPts val="0"/>
                        </a:spcBef>
                      </a:pPr>
                      <a:r>
                        <a:rPr lang="tr-TR" sz="2400" b="1" spc="-100" dirty="0" err="1">
                          <a:solidFill>
                            <a:srgbClr val="FF0000"/>
                          </a:solidFill>
                          <a:latin typeface="Calibri" panose="020F0502020204030204" pitchFamily="34" charset="0"/>
                          <a:ea typeface="Calibri" panose="020F0502020204030204" pitchFamily="34" charset="0"/>
                          <a:cs typeface="Calibri" panose="020F0502020204030204" pitchFamily="34" charset="0"/>
                        </a:rPr>
                        <a:t>MYO’da</a:t>
                      </a:r>
                      <a:r>
                        <a:rPr lang="tr-TR" sz="2400" b="1" spc="-1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tr-TR" sz="2400" b="1" spc="-90" dirty="0">
                          <a:solidFill>
                            <a:srgbClr val="FF0000"/>
                          </a:solidFill>
                          <a:latin typeface="Calibri" panose="020F0502020204030204" pitchFamily="34" charset="0"/>
                          <a:ea typeface="Calibri" panose="020F0502020204030204" pitchFamily="34" charset="0"/>
                          <a:cs typeface="Calibri" panose="020F0502020204030204" pitchFamily="34" charset="0"/>
                        </a:rPr>
                        <a:t>görev yapan  </a:t>
                      </a:r>
                      <a:r>
                        <a:rPr lang="tr-TR" sz="2400" b="1" u="sng" spc="-110" dirty="0">
                          <a:solidFill>
                            <a:srgbClr val="FF0000"/>
                          </a:solidFill>
                          <a:latin typeface="Calibri" panose="020F0502020204030204" pitchFamily="34" charset="0"/>
                          <a:ea typeface="Calibri" panose="020F0502020204030204" pitchFamily="34" charset="0"/>
                          <a:cs typeface="Calibri" panose="020F0502020204030204" pitchFamily="34" charset="0"/>
                        </a:rPr>
                        <a:t>akademik </a:t>
                      </a:r>
                      <a:r>
                        <a:rPr lang="tr-TR" sz="2400" b="1" u="sng" spc="-80" dirty="0">
                          <a:solidFill>
                            <a:srgbClr val="FF0000"/>
                          </a:solidFill>
                          <a:latin typeface="Calibri" panose="020F0502020204030204" pitchFamily="34" charset="0"/>
                          <a:ea typeface="Calibri" panose="020F0502020204030204" pitchFamily="34" charset="0"/>
                          <a:cs typeface="Calibri" panose="020F0502020204030204" pitchFamily="34" charset="0"/>
                        </a:rPr>
                        <a:t>personel</a:t>
                      </a:r>
                      <a:r>
                        <a:rPr lang="tr-TR" sz="2400" b="1" spc="-8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tr-TR" sz="2400" b="1" spc="-90" dirty="0">
                          <a:solidFill>
                            <a:srgbClr val="FF0000"/>
                          </a:solidFill>
                          <a:latin typeface="Calibri" panose="020F0502020204030204" pitchFamily="34" charset="0"/>
                          <a:ea typeface="Calibri" panose="020F0502020204030204" pitchFamily="34" charset="0"/>
                          <a:cs typeface="Calibri" panose="020F0502020204030204" pitchFamily="34" charset="0"/>
                        </a:rPr>
                        <a:t>ile  görüşmesi</a:t>
                      </a:r>
                      <a:endParaRPr lang="tr-TR" sz="24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txBody>
                  <a:tcPr marL="0" marR="0" marT="508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71755" marR="54610" algn="l">
                        <a:lnSpc>
                          <a:spcPct val="100000"/>
                        </a:lnSpc>
                        <a:spcBef>
                          <a:spcPts val="0"/>
                        </a:spcBef>
                      </a:pPr>
                      <a:r>
                        <a:rPr lang="tr-TR" sz="2400" b="1" spc="-80" dirty="0">
                          <a:solidFill>
                            <a:srgbClr val="FF0000"/>
                          </a:solidFill>
                          <a:latin typeface="Calibri" panose="020F0502020204030204" pitchFamily="34" charset="0"/>
                          <a:ea typeface="Calibri" panose="020F0502020204030204" pitchFamily="34" charset="0"/>
                          <a:cs typeface="Calibri" panose="020F0502020204030204" pitchFamily="34" charset="0"/>
                        </a:rPr>
                        <a:t>Değerlendirme </a:t>
                      </a:r>
                      <a:r>
                        <a:rPr lang="tr-TR" sz="2400" b="1" spc="-100" dirty="0">
                          <a:solidFill>
                            <a:srgbClr val="FF0000"/>
                          </a:solidFill>
                          <a:latin typeface="Calibri" panose="020F0502020204030204" pitchFamily="34" charset="0"/>
                          <a:ea typeface="Calibri" panose="020F0502020204030204" pitchFamily="34" charset="0"/>
                          <a:cs typeface="Calibri" panose="020F0502020204030204" pitchFamily="34" charset="0"/>
                        </a:rPr>
                        <a:t>Takımının </a:t>
                      </a:r>
                      <a:r>
                        <a:rPr lang="tr-TR" sz="2400" b="1" spc="-105" dirty="0">
                          <a:solidFill>
                            <a:srgbClr val="FF0000"/>
                          </a:solidFill>
                          <a:latin typeface="Calibri" panose="020F0502020204030204" pitchFamily="34" charset="0"/>
                          <a:ea typeface="Calibri" panose="020F0502020204030204" pitchFamily="34" charset="0"/>
                          <a:cs typeface="Calibri" panose="020F0502020204030204" pitchFamily="34" charset="0"/>
                        </a:rPr>
                        <a:t>iki </a:t>
                      </a:r>
                      <a:r>
                        <a:rPr lang="tr-TR" sz="2400" b="1" spc="-85" dirty="0">
                          <a:solidFill>
                            <a:srgbClr val="FF0000"/>
                          </a:solidFill>
                          <a:latin typeface="Calibri" panose="020F0502020204030204" pitchFamily="34" charset="0"/>
                          <a:ea typeface="Calibri" panose="020F0502020204030204" pitchFamily="34" charset="0"/>
                          <a:cs typeface="Calibri" panose="020F0502020204030204" pitchFamily="34" charset="0"/>
                        </a:rPr>
                        <a:t>üyesinin </a:t>
                      </a:r>
                    </a:p>
                    <a:p>
                      <a:pPr marL="71755" marR="54610" algn="l">
                        <a:lnSpc>
                          <a:spcPct val="100000"/>
                        </a:lnSpc>
                        <a:spcBef>
                          <a:spcPts val="0"/>
                        </a:spcBef>
                      </a:pPr>
                      <a:r>
                        <a:rPr lang="tr-TR" sz="2400" b="1" spc="-85" dirty="0">
                          <a:solidFill>
                            <a:srgbClr val="FF0000"/>
                          </a:solidFill>
                          <a:latin typeface="Calibri" panose="020F0502020204030204" pitchFamily="34" charset="0"/>
                          <a:ea typeface="Calibri" panose="020F0502020204030204" pitchFamily="34" charset="0"/>
                          <a:cs typeface="Calibri" panose="020F0502020204030204" pitchFamily="34" charset="0"/>
                        </a:rPr>
                        <a:t>D </a:t>
                      </a:r>
                      <a:r>
                        <a:rPr lang="tr-TR" sz="2400" b="1" spc="-100" dirty="0">
                          <a:solidFill>
                            <a:srgbClr val="FF0000"/>
                          </a:solidFill>
                          <a:latin typeface="Calibri" panose="020F0502020204030204" pitchFamily="34" charset="0"/>
                          <a:ea typeface="Calibri" panose="020F0502020204030204" pitchFamily="34" charset="0"/>
                          <a:cs typeface="Calibri" panose="020F0502020204030204" pitchFamily="34" charset="0"/>
                        </a:rPr>
                        <a:t>Yüksekokulu/ </a:t>
                      </a:r>
                      <a:r>
                        <a:rPr lang="tr-TR" sz="2400" b="1" spc="-80" dirty="0">
                          <a:solidFill>
                            <a:srgbClr val="FF0000"/>
                          </a:solidFill>
                          <a:latin typeface="Calibri" panose="020F0502020204030204" pitchFamily="34" charset="0"/>
                          <a:ea typeface="Calibri" panose="020F0502020204030204" pitchFamily="34" charset="0"/>
                          <a:cs typeface="Calibri" panose="020F0502020204030204" pitchFamily="34" charset="0"/>
                        </a:rPr>
                        <a:t>Enstitü/</a:t>
                      </a:r>
                      <a:endParaRPr lang="tr-TR" sz="24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71755" marR="259079" algn="l">
                        <a:lnSpc>
                          <a:spcPct val="100000"/>
                        </a:lnSpc>
                        <a:spcBef>
                          <a:spcPts val="0"/>
                        </a:spcBef>
                      </a:pPr>
                      <a:r>
                        <a:rPr lang="tr-TR" sz="2400" b="1" spc="-100" dirty="0" err="1">
                          <a:solidFill>
                            <a:srgbClr val="FF0000"/>
                          </a:solidFill>
                          <a:latin typeface="Calibri" panose="020F0502020204030204" pitchFamily="34" charset="0"/>
                          <a:ea typeface="Calibri" panose="020F0502020204030204" pitchFamily="34" charset="0"/>
                          <a:cs typeface="Calibri" panose="020F0502020204030204" pitchFamily="34" charset="0"/>
                        </a:rPr>
                        <a:t>MYO’da</a:t>
                      </a:r>
                      <a:r>
                        <a:rPr lang="tr-TR" sz="2400" b="1" spc="-1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tr-TR" sz="2400" b="1" spc="-90" dirty="0">
                          <a:solidFill>
                            <a:srgbClr val="FF0000"/>
                          </a:solidFill>
                          <a:latin typeface="Calibri" panose="020F0502020204030204" pitchFamily="34" charset="0"/>
                          <a:ea typeface="Calibri" panose="020F0502020204030204" pitchFamily="34" charset="0"/>
                          <a:cs typeface="Calibri" panose="020F0502020204030204" pitchFamily="34" charset="0"/>
                        </a:rPr>
                        <a:t>görev yapan  </a:t>
                      </a:r>
                      <a:r>
                        <a:rPr lang="tr-TR" sz="2400" b="1" u="sng" spc="-110" dirty="0">
                          <a:solidFill>
                            <a:srgbClr val="FF0000"/>
                          </a:solidFill>
                          <a:latin typeface="Calibri" panose="020F0502020204030204" pitchFamily="34" charset="0"/>
                          <a:ea typeface="Calibri" panose="020F0502020204030204" pitchFamily="34" charset="0"/>
                          <a:cs typeface="Calibri" panose="020F0502020204030204" pitchFamily="34" charset="0"/>
                        </a:rPr>
                        <a:t>akademik </a:t>
                      </a:r>
                      <a:r>
                        <a:rPr lang="tr-TR" sz="2400" b="1" u="sng" spc="-80" dirty="0">
                          <a:solidFill>
                            <a:srgbClr val="FF0000"/>
                          </a:solidFill>
                          <a:latin typeface="Calibri" panose="020F0502020204030204" pitchFamily="34" charset="0"/>
                          <a:ea typeface="Calibri" panose="020F0502020204030204" pitchFamily="34" charset="0"/>
                          <a:cs typeface="Calibri" panose="020F0502020204030204" pitchFamily="34" charset="0"/>
                        </a:rPr>
                        <a:t>personel</a:t>
                      </a:r>
                      <a:r>
                        <a:rPr lang="tr-TR" sz="2400" b="1" spc="-8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tr-TR" sz="2400" b="1" spc="-90" dirty="0">
                          <a:solidFill>
                            <a:srgbClr val="FF0000"/>
                          </a:solidFill>
                          <a:latin typeface="Calibri" panose="020F0502020204030204" pitchFamily="34" charset="0"/>
                          <a:ea typeface="Calibri" panose="020F0502020204030204" pitchFamily="34" charset="0"/>
                          <a:cs typeface="Calibri" panose="020F0502020204030204" pitchFamily="34" charset="0"/>
                        </a:rPr>
                        <a:t>ile  görüşmesi</a:t>
                      </a:r>
                      <a:endParaRPr lang="tr-TR" sz="24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txBody>
                  <a:tcPr marL="0" marR="0" marT="508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14337" marR="63500" indent="-342900" algn="l" defTabSz="914400" rtl="0" eaLnBrk="1" latinLnBrk="0" hangingPunct="1">
                        <a:lnSpc>
                          <a:spcPct val="100000"/>
                        </a:lnSpc>
                        <a:spcBef>
                          <a:spcPts val="0"/>
                        </a:spcBef>
                        <a:buFont typeface="Wingdings" panose="05000000000000000000" pitchFamily="2" charset="2"/>
                        <a:buChar char="ü"/>
                      </a:pPr>
                      <a:r>
                        <a:rPr lang="tr-TR" sz="2000" kern="1200" spc="-105" dirty="0" smtClean="0">
                          <a:solidFill>
                            <a:schemeClr val="tx1"/>
                          </a:solidFill>
                          <a:latin typeface="Calibri" panose="020F0502020204030204" pitchFamily="34" charset="0"/>
                          <a:ea typeface="Calibri" panose="020F0502020204030204" pitchFamily="34" charset="0"/>
                          <a:cs typeface="Calibri" panose="020F0502020204030204" pitchFamily="34" charset="0"/>
                        </a:rPr>
                        <a:t>Öğretim </a:t>
                      </a:r>
                      <a:r>
                        <a:rPr lang="tr-TR" sz="2000" kern="1200" spc="-105" dirty="0">
                          <a:solidFill>
                            <a:schemeClr val="tx1"/>
                          </a:solidFill>
                          <a:latin typeface="Calibri" panose="020F0502020204030204" pitchFamily="34" charset="0"/>
                          <a:ea typeface="Calibri" panose="020F0502020204030204" pitchFamily="34" charset="0"/>
                          <a:cs typeface="Calibri" panose="020F0502020204030204" pitchFamily="34" charset="0"/>
                        </a:rPr>
                        <a:t>elemanlarının üst  yönetim ile ilişkileri incelenir, </a:t>
                      </a:r>
                    </a:p>
                    <a:p>
                      <a:pPr marL="414337" marR="63500" indent="-342900" algn="l" defTabSz="914400" rtl="0" eaLnBrk="1" latinLnBrk="0" hangingPunct="1">
                        <a:lnSpc>
                          <a:spcPct val="100000"/>
                        </a:lnSpc>
                        <a:spcBef>
                          <a:spcPts val="0"/>
                        </a:spcBef>
                        <a:buFont typeface="Wingdings" panose="05000000000000000000" pitchFamily="2" charset="2"/>
                        <a:buChar char="ü"/>
                      </a:pPr>
                      <a:r>
                        <a:rPr lang="tr-TR" sz="2000" kern="1200" spc="-105" dirty="0">
                          <a:solidFill>
                            <a:schemeClr val="tx1"/>
                          </a:solidFill>
                          <a:latin typeface="Calibri" panose="020F0502020204030204" pitchFamily="34" charset="0"/>
                          <a:ea typeface="Calibri" panose="020F0502020204030204" pitchFamily="34" charset="0"/>
                          <a:cs typeface="Calibri" panose="020F0502020204030204" pitchFamily="34" charset="0"/>
                        </a:rPr>
                        <a:t>Kalite güvence sisteminin öğretim  elemanlarının faaliyetlerindeki  rolü, </a:t>
                      </a:r>
                    </a:p>
                    <a:p>
                      <a:pPr marL="414337" marR="63500" indent="-342900" algn="l" defTabSz="914400" rtl="0" eaLnBrk="1" latinLnBrk="0" hangingPunct="1">
                        <a:lnSpc>
                          <a:spcPct val="100000"/>
                        </a:lnSpc>
                        <a:spcBef>
                          <a:spcPts val="0"/>
                        </a:spcBef>
                        <a:buFont typeface="Wingdings" panose="05000000000000000000" pitchFamily="2" charset="2"/>
                        <a:buChar char="ü"/>
                      </a:pPr>
                      <a:r>
                        <a:rPr lang="tr-TR" sz="2000" kern="1200" spc="-105" dirty="0">
                          <a:solidFill>
                            <a:schemeClr val="tx1"/>
                          </a:solidFill>
                          <a:latin typeface="Calibri" panose="020F0502020204030204" pitchFamily="34" charset="0"/>
                          <a:ea typeface="Calibri" panose="020F0502020204030204" pitchFamily="34" charset="0"/>
                          <a:cs typeface="Calibri" panose="020F0502020204030204" pitchFamily="34" charset="0"/>
                        </a:rPr>
                        <a:t>Yeni personelin işe alımı,  </a:t>
                      </a:r>
                    </a:p>
                    <a:p>
                      <a:pPr marL="414337" marR="63500" indent="-342900" algn="l" defTabSz="914400" rtl="0" eaLnBrk="1" latinLnBrk="0" hangingPunct="1">
                        <a:lnSpc>
                          <a:spcPct val="100000"/>
                        </a:lnSpc>
                        <a:spcBef>
                          <a:spcPts val="0"/>
                        </a:spcBef>
                        <a:buFont typeface="Wingdings" panose="05000000000000000000" pitchFamily="2" charset="2"/>
                        <a:buChar char="ü"/>
                      </a:pPr>
                      <a:r>
                        <a:rPr lang="tr-TR" sz="2000" kern="1200" spc="-105" dirty="0">
                          <a:solidFill>
                            <a:schemeClr val="tx1"/>
                          </a:solidFill>
                          <a:latin typeface="Calibri" panose="020F0502020204030204" pitchFamily="34" charset="0"/>
                          <a:ea typeface="Calibri" panose="020F0502020204030204" pitchFamily="34" charset="0"/>
                          <a:cs typeface="Calibri" panose="020F0502020204030204" pitchFamily="34" charset="0"/>
                        </a:rPr>
                        <a:t>Akademik personelin kendisini  geliştirmesi ve motivasyonu ile  ilgili politikaları hakkında görüş  alınır.</a:t>
                      </a:r>
                    </a:p>
                    <a:p>
                      <a:pPr marL="414337" marR="63500" indent="-342900" algn="l" defTabSz="914400" rtl="0" eaLnBrk="1" latinLnBrk="0" hangingPunct="1">
                        <a:lnSpc>
                          <a:spcPct val="100000"/>
                        </a:lnSpc>
                        <a:spcBef>
                          <a:spcPts val="0"/>
                        </a:spcBef>
                        <a:buFont typeface="Wingdings" panose="05000000000000000000" pitchFamily="2" charset="2"/>
                        <a:buChar char="ü"/>
                      </a:pPr>
                      <a:r>
                        <a:rPr lang="tr-TR" sz="2000" kern="1200" spc="-105" dirty="0">
                          <a:solidFill>
                            <a:schemeClr val="tx1"/>
                          </a:solidFill>
                          <a:latin typeface="Calibri" panose="020F0502020204030204" pitchFamily="34" charset="0"/>
                          <a:ea typeface="Calibri" panose="020F0502020204030204" pitchFamily="34" charset="0"/>
                          <a:cs typeface="Calibri" panose="020F0502020204030204" pitchFamily="34" charset="0"/>
                        </a:rPr>
                        <a:t>(Bu görüşmeye birim  yöneticilerinin katılmaması  önemle dikkate alınmalıdır. Bu  toplantıya sadece akademik  personel katılmalıdır.)</a:t>
                      </a:r>
                    </a:p>
                  </a:txBody>
                  <a:tcPr marL="0" marR="0" marT="635"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extLst>
                  <a:ext uri="{0D108BD9-81ED-4DB2-BD59-A6C34878D82A}">
                    <a16:rowId xmlns:a16="http://schemas.microsoft.com/office/drawing/2014/main" val="2776355655"/>
                  </a:ext>
                </a:extLst>
              </a:tr>
            </a:tbl>
          </a:graphicData>
        </a:graphic>
      </p:graphicFrame>
    </p:spTree>
    <p:extLst>
      <p:ext uri="{BB962C8B-B14F-4D97-AF65-F5344CB8AC3E}">
        <p14:creationId xmlns:p14="http://schemas.microsoft.com/office/powerpoint/2010/main" val="141727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7"/>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42C0DB4F-D11D-4F54-9D3B-A709721EB97D}" type="slidenum">
              <a:rPr lang="tr-TR" smtClean="0"/>
              <a:t>23</a:t>
            </a:fld>
            <a:endParaRPr lang="tr-TR"/>
          </a:p>
        </p:txBody>
      </p:sp>
      <p:sp>
        <p:nvSpPr>
          <p:cNvPr id="3" name="Unvan 1"/>
          <p:cNvSpPr txBox="1">
            <a:spLocks/>
          </p:cNvSpPr>
          <p:nvPr/>
        </p:nvSpPr>
        <p:spPr>
          <a:xfrm>
            <a:off x="536359" y="124192"/>
            <a:ext cx="11046258" cy="572655"/>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tr-TR" sz="3200" b="1" dirty="0">
                <a:latin typeface="Calibri" panose="020F0502020204030204" pitchFamily="34" charset="0"/>
                <a:ea typeface="Calibri" panose="020F0502020204030204" pitchFamily="34" charset="0"/>
                <a:cs typeface="Calibri" panose="020F0502020204030204" pitchFamily="34" charset="0"/>
              </a:rPr>
              <a:t>KAP Değerlendirme TAKIMI ZİYARET </a:t>
            </a:r>
            <a:r>
              <a:rPr lang="tr-TR" sz="3200" b="1" dirty="0" smtClean="0">
                <a:latin typeface="Calibri" panose="020F0502020204030204" pitchFamily="34" charset="0"/>
                <a:ea typeface="Calibri" panose="020F0502020204030204" pitchFamily="34" charset="0"/>
                <a:cs typeface="Calibri" panose="020F0502020204030204" pitchFamily="34" charset="0"/>
              </a:rPr>
              <a:t>PLANI</a:t>
            </a:r>
            <a:endParaRPr lang="tr-TR" sz="3200" b="1"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 name="Tablo 3"/>
          <p:cNvGraphicFramePr>
            <a:graphicFrameLocks noGrp="1"/>
          </p:cNvGraphicFramePr>
          <p:nvPr>
            <p:extLst>
              <p:ext uri="{D42A27DB-BD31-4B8C-83A1-F6EECF244321}">
                <p14:modId xmlns:p14="http://schemas.microsoft.com/office/powerpoint/2010/main" val="948478184"/>
              </p:ext>
            </p:extLst>
          </p:nvPr>
        </p:nvGraphicFramePr>
        <p:xfrm>
          <a:off x="536358" y="1662559"/>
          <a:ext cx="11046259" cy="386715"/>
        </p:xfrm>
        <a:graphic>
          <a:graphicData uri="http://schemas.openxmlformats.org/drawingml/2006/table">
            <a:tbl>
              <a:tblPr firstRow="1" bandRow="1">
                <a:tableStyleId>{2D5ABB26-0587-4C30-8999-92F81FD0307C}</a:tableStyleId>
              </a:tblPr>
              <a:tblGrid>
                <a:gridCol w="5901387">
                  <a:extLst>
                    <a:ext uri="{9D8B030D-6E8A-4147-A177-3AD203B41FA5}">
                      <a16:colId xmlns:a16="http://schemas.microsoft.com/office/drawing/2014/main" val="4006091467"/>
                    </a:ext>
                  </a:extLst>
                </a:gridCol>
                <a:gridCol w="5144872">
                  <a:extLst>
                    <a:ext uri="{9D8B030D-6E8A-4147-A177-3AD203B41FA5}">
                      <a16:colId xmlns:a16="http://schemas.microsoft.com/office/drawing/2014/main" val="553655792"/>
                    </a:ext>
                  </a:extLst>
                </a:gridCol>
              </a:tblGrid>
              <a:tr h="378196">
                <a:tc>
                  <a:txBody>
                    <a:bodyPr/>
                    <a:lstStyle/>
                    <a:p>
                      <a:pPr marL="958850" indent="-777875">
                        <a:lnSpc>
                          <a:spcPct val="100000"/>
                        </a:lnSpc>
                        <a:spcBef>
                          <a:spcPts val="165"/>
                        </a:spcBef>
                      </a:pPr>
                      <a:r>
                        <a:rPr sz="2400" b="1" spc="-100" dirty="0">
                          <a:solidFill>
                            <a:schemeClr val="tx1"/>
                          </a:solidFill>
                          <a:latin typeface="Calibri" panose="020F0502020204030204" pitchFamily="34" charset="0"/>
                          <a:ea typeface="Calibri" panose="020F0502020204030204" pitchFamily="34" charset="0"/>
                          <a:cs typeface="Calibri" panose="020F0502020204030204" pitchFamily="34" charset="0"/>
                        </a:rPr>
                        <a:t>Kimler </a:t>
                      </a:r>
                      <a:r>
                        <a:rPr sz="2400" b="1" spc="-90" dirty="0">
                          <a:solidFill>
                            <a:schemeClr val="tx1"/>
                          </a:solidFill>
                          <a:latin typeface="Calibri" panose="020F0502020204030204" pitchFamily="34" charset="0"/>
                          <a:ea typeface="Calibri" panose="020F0502020204030204" pitchFamily="34" charset="0"/>
                          <a:cs typeface="Calibri" panose="020F0502020204030204" pitchFamily="34" charset="0"/>
                        </a:rPr>
                        <a:t>ile </a:t>
                      </a:r>
                      <a:r>
                        <a:rPr sz="2400" b="1" spc="-80" dirty="0">
                          <a:solidFill>
                            <a:schemeClr val="tx1"/>
                          </a:solidFill>
                          <a:latin typeface="Calibri" panose="020F0502020204030204" pitchFamily="34" charset="0"/>
                          <a:ea typeface="Calibri" panose="020F0502020204030204" pitchFamily="34" charset="0"/>
                          <a:cs typeface="Calibri" panose="020F0502020204030204" pitchFamily="34" charset="0"/>
                        </a:rPr>
                        <a:t>ne</a:t>
                      </a:r>
                      <a:r>
                        <a:rPr sz="2400" b="1" spc="-4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sz="2400" b="1" spc="-105" dirty="0">
                          <a:solidFill>
                            <a:schemeClr val="tx1"/>
                          </a:solidFill>
                          <a:latin typeface="Calibri" panose="020F0502020204030204" pitchFamily="34" charset="0"/>
                          <a:ea typeface="Calibri" panose="020F0502020204030204" pitchFamily="34" charset="0"/>
                          <a:cs typeface="Calibri" panose="020F0502020204030204" pitchFamily="34" charset="0"/>
                        </a:rPr>
                        <a:t>yapılacağı</a:t>
                      </a:r>
                      <a:endParaRPr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0" marR="0" marT="2095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CC99"/>
                    </a:solidFill>
                  </a:tcPr>
                </a:tc>
                <a:tc>
                  <a:txBody>
                    <a:bodyPr/>
                    <a:lstStyle/>
                    <a:p>
                      <a:pPr marL="958850" indent="-777875">
                        <a:lnSpc>
                          <a:spcPct val="100000"/>
                        </a:lnSpc>
                        <a:spcBef>
                          <a:spcPts val="165"/>
                        </a:spcBef>
                      </a:pPr>
                      <a:r>
                        <a:rPr lang="tr-TR" sz="2400" b="1" spc="-105" dirty="0">
                          <a:solidFill>
                            <a:schemeClr val="tx1"/>
                          </a:solidFill>
                          <a:latin typeface="Calibri" panose="020F0502020204030204" pitchFamily="34" charset="0"/>
                          <a:ea typeface="Calibri" panose="020F0502020204030204" pitchFamily="34" charset="0"/>
                          <a:cs typeface="Calibri" panose="020F0502020204030204" pitchFamily="34" charset="0"/>
                        </a:rPr>
                        <a:t>İçeriği</a:t>
                      </a:r>
                      <a:endParaRPr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0" marR="0" marT="20955" marB="0" anchor="ctr">
                    <a:lnL w="12700" cap="flat" cmpd="sng" algn="ctr">
                      <a:solidFill>
                        <a:srgbClr val="231F20"/>
                      </a:solidFill>
                      <a:prstDash val="solid"/>
                      <a:round/>
                      <a:headEnd type="none" w="med" len="med"/>
                      <a:tailEnd type="none" w="med" len="med"/>
                    </a:lnL>
                    <a:lnR w="12700">
                      <a:solidFill>
                        <a:srgbClr val="231F20"/>
                      </a:solidFill>
                      <a:prstDash val="solid"/>
                    </a:lnR>
                    <a:lnT w="12700">
                      <a:solidFill>
                        <a:srgbClr val="231F20"/>
                      </a:solidFill>
                      <a:prstDash val="solid"/>
                    </a:lnT>
                    <a:lnB w="12700" cap="flat" cmpd="sng" algn="ctr">
                      <a:solidFill>
                        <a:srgbClr val="231F20"/>
                      </a:solidFill>
                      <a:prstDash val="solid"/>
                      <a:round/>
                      <a:headEnd type="none" w="med" len="med"/>
                      <a:tailEnd type="none" w="med" len="med"/>
                    </a:lnB>
                    <a:solidFill>
                      <a:srgbClr val="FFCC99"/>
                    </a:solidFill>
                  </a:tcPr>
                </a:tc>
                <a:extLst>
                  <a:ext uri="{0D108BD9-81ED-4DB2-BD59-A6C34878D82A}">
                    <a16:rowId xmlns:a16="http://schemas.microsoft.com/office/drawing/2014/main" val="1529345538"/>
                  </a:ext>
                </a:extLst>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2117042836"/>
              </p:ext>
            </p:extLst>
          </p:nvPr>
        </p:nvGraphicFramePr>
        <p:xfrm>
          <a:off x="536358" y="2049274"/>
          <a:ext cx="11046258" cy="2816219"/>
        </p:xfrm>
        <a:graphic>
          <a:graphicData uri="http://schemas.openxmlformats.org/drawingml/2006/table">
            <a:tbl>
              <a:tblPr firstRow="1" bandRow="1">
                <a:tableStyleId>{2D5ABB26-0587-4C30-8999-92F81FD0307C}</a:tableStyleId>
              </a:tblPr>
              <a:tblGrid>
                <a:gridCol w="2927278">
                  <a:extLst>
                    <a:ext uri="{9D8B030D-6E8A-4147-A177-3AD203B41FA5}">
                      <a16:colId xmlns:a16="http://schemas.microsoft.com/office/drawing/2014/main" val="373238557"/>
                    </a:ext>
                  </a:extLst>
                </a:gridCol>
                <a:gridCol w="2983346">
                  <a:extLst>
                    <a:ext uri="{9D8B030D-6E8A-4147-A177-3AD203B41FA5}">
                      <a16:colId xmlns:a16="http://schemas.microsoft.com/office/drawing/2014/main" val="764870478"/>
                    </a:ext>
                  </a:extLst>
                </a:gridCol>
                <a:gridCol w="5135634">
                  <a:extLst>
                    <a:ext uri="{9D8B030D-6E8A-4147-A177-3AD203B41FA5}">
                      <a16:colId xmlns:a16="http://schemas.microsoft.com/office/drawing/2014/main" val="3041155809"/>
                    </a:ext>
                  </a:extLst>
                </a:gridCol>
              </a:tblGrid>
              <a:tr h="2816219">
                <a:tc>
                  <a:txBody>
                    <a:bodyPr/>
                    <a:lstStyle/>
                    <a:p>
                      <a:pPr marL="71755" marR="54610" algn="l">
                        <a:lnSpc>
                          <a:spcPct val="100000"/>
                        </a:lnSpc>
                        <a:spcBef>
                          <a:spcPts val="0"/>
                        </a:spcBef>
                      </a:pPr>
                      <a:r>
                        <a:rPr lang="tr-TR" sz="2400" b="1" spc="-80" dirty="0">
                          <a:solidFill>
                            <a:srgbClr val="FF0000"/>
                          </a:solidFill>
                          <a:latin typeface="Calibri" panose="020F0502020204030204" pitchFamily="34" charset="0"/>
                          <a:ea typeface="Calibri" panose="020F0502020204030204" pitchFamily="34" charset="0"/>
                          <a:cs typeface="Calibri" panose="020F0502020204030204" pitchFamily="34" charset="0"/>
                        </a:rPr>
                        <a:t>Değerlendirme Takımının  iki üyesinin </a:t>
                      </a:r>
                    </a:p>
                    <a:p>
                      <a:pPr marL="71755" marR="54610" algn="l">
                        <a:lnSpc>
                          <a:spcPct val="100000"/>
                        </a:lnSpc>
                        <a:spcBef>
                          <a:spcPts val="0"/>
                        </a:spcBef>
                      </a:pPr>
                      <a:r>
                        <a:rPr lang="tr-TR" sz="2400" b="1" spc="-80" dirty="0">
                          <a:solidFill>
                            <a:srgbClr val="FF0000"/>
                          </a:solidFill>
                          <a:latin typeface="Calibri" panose="020F0502020204030204" pitchFamily="34" charset="0"/>
                          <a:ea typeface="Calibri" panose="020F0502020204030204" pitchFamily="34" charset="0"/>
                          <a:cs typeface="Calibri" panose="020F0502020204030204" pitchFamily="34" charset="0"/>
                        </a:rPr>
                        <a:t>C </a:t>
                      </a:r>
                      <a:r>
                        <a:rPr lang="tr-TR" sz="2400" b="1" spc="-8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Yüksekokulu/Enstitü</a:t>
                      </a:r>
                      <a:r>
                        <a:rPr lang="tr-TR" sz="2400" b="1" spc="-80" dirty="0">
                          <a:solidFill>
                            <a:srgbClr val="FF0000"/>
                          </a:solidFill>
                          <a:latin typeface="Calibri" panose="020F0502020204030204" pitchFamily="34" charset="0"/>
                          <a:ea typeface="Calibri" panose="020F0502020204030204" pitchFamily="34" charset="0"/>
                          <a:cs typeface="Calibri" panose="020F0502020204030204" pitchFamily="34" charset="0"/>
                        </a:rPr>
                        <a:t>/</a:t>
                      </a:r>
                    </a:p>
                    <a:p>
                      <a:pPr marL="71755" marR="54610" algn="l">
                        <a:lnSpc>
                          <a:spcPct val="100000"/>
                        </a:lnSpc>
                        <a:spcBef>
                          <a:spcPts val="0"/>
                        </a:spcBef>
                      </a:pPr>
                      <a:r>
                        <a:rPr lang="tr-TR" sz="2400" b="1" spc="-80" dirty="0" err="1">
                          <a:solidFill>
                            <a:srgbClr val="FF0000"/>
                          </a:solidFill>
                          <a:latin typeface="Calibri" panose="020F0502020204030204" pitchFamily="34" charset="0"/>
                          <a:ea typeface="Calibri" panose="020F0502020204030204" pitchFamily="34" charset="0"/>
                          <a:cs typeface="Calibri" panose="020F0502020204030204" pitchFamily="34" charset="0"/>
                        </a:rPr>
                        <a:t>MYO’da</a:t>
                      </a:r>
                      <a:r>
                        <a:rPr lang="tr-TR" sz="2400" b="1" spc="-80" dirty="0">
                          <a:solidFill>
                            <a:srgbClr val="FF0000"/>
                          </a:solidFill>
                          <a:latin typeface="Calibri" panose="020F0502020204030204" pitchFamily="34" charset="0"/>
                          <a:ea typeface="Calibri" panose="020F0502020204030204" pitchFamily="34" charset="0"/>
                          <a:cs typeface="Calibri" panose="020F0502020204030204" pitchFamily="34" charset="0"/>
                        </a:rPr>
                        <a:t> öğrenim gören  </a:t>
                      </a:r>
                      <a:r>
                        <a:rPr lang="tr-TR" sz="2400" b="1" u="sng" spc="-80" dirty="0">
                          <a:solidFill>
                            <a:srgbClr val="FF0000"/>
                          </a:solidFill>
                          <a:latin typeface="Calibri" panose="020F0502020204030204" pitchFamily="34" charset="0"/>
                          <a:ea typeface="Calibri" panose="020F0502020204030204" pitchFamily="34" charset="0"/>
                          <a:cs typeface="Calibri" panose="020F0502020204030204" pitchFamily="34" charset="0"/>
                        </a:rPr>
                        <a:t>öğrenciler</a:t>
                      </a:r>
                      <a:r>
                        <a:rPr lang="tr-TR" sz="2400" b="1" spc="-80" dirty="0">
                          <a:solidFill>
                            <a:srgbClr val="FF0000"/>
                          </a:solidFill>
                          <a:latin typeface="Calibri" panose="020F0502020204030204" pitchFamily="34" charset="0"/>
                          <a:ea typeface="Calibri" panose="020F0502020204030204" pitchFamily="34" charset="0"/>
                          <a:cs typeface="Calibri" panose="020F0502020204030204" pitchFamily="34" charset="0"/>
                        </a:rPr>
                        <a:t> ile görüşmesi</a:t>
                      </a:r>
                    </a:p>
                  </a:txBody>
                  <a:tcPr marL="0" marR="0" marT="508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99"/>
                    </a:solidFill>
                  </a:tcPr>
                </a:tc>
                <a:tc>
                  <a:txBody>
                    <a:bodyPr/>
                    <a:lstStyle/>
                    <a:p>
                      <a:pPr marL="71755" marR="29845" algn="l">
                        <a:lnSpc>
                          <a:spcPct val="100000"/>
                        </a:lnSpc>
                        <a:spcBef>
                          <a:spcPts val="0"/>
                        </a:spcBef>
                      </a:pPr>
                      <a:r>
                        <a:rPr lang="tr-TR" sz="2400" b="1" spc="-80" dirty="0">
                          <a:solidFill>
                            <a:srgbClr val="FF0000"/>
                          </a:solidFill>
                          <a:latin typeface="Calibri" panose="020F0502020204030204" pitchFamily="34" charset="0"/>
                          <a:ea typeface="Calibri" panose="020F0502020204030204" pitchFamily="34" charset="0"/>
                          <a:cs typeface="Calibri" panose="020F0502020204030204" pitchFamily="34" charset="0"/>
                        </a:rPr>
                        <a:t>Değerlendirme </a:t>
                      </a:r>
                      <a:r>
                        <a:rPr lang="tr-TR" sz="2400" b="1" spc="-100" dirty="0">
                          <a:solidFill>
                            <a:srgbClr val="FF0000"/>
                          </a:solidFill>
                          <a:latin typeface="Calibri" panose="020F0502020204030204" pitchFamily="34" charset="0"/>
                          <a:ea typeface="Calibri" panose="020F0502020204030204" pitchFamily="34" charset="0"/>
                          <a:cs typeface="Calibri" panose="020F0502020204030204" pitchFamily="34" charset="0"/>
                        </a:rPr>
                        <a:t>Takımının  </a:t>
                      </a:r>
                      <a:r>
                        <a:rPr lang="tr-TR" sz="2400" b="1" spc="-105" dirty="0">
                          <a:solidFill>
                            <a:srgbClr val="FF0000"/>
                          </a:solidFill>
                          <a:latin typeface="Calibri" panose="020F0502020204030204" pitchFamily="34" charset="0"/>
                          <a:ea typeface="Calibri" panose="020F0502020204030204" pitchFamily="34" charset="0"/>
                          <a:cs typeface="Calibri" panose="020F0502020204030204" pitchFamily="34" charset="0"/>
                        </a:rPr>
                        <a:t>iki </a:t>
                      </a:r>
                      <a:r>
                        <a:rPr lang="tr-TR" sz="2400" b="1" spc="-85" dirty="0">
                          <a:solidFill>
                            <a:srgbClr val="FF0000"/>
                          </a:solidFill>
                          <a:latin typeface="Calibri" panose="020F0502020204030204" pitchFamily="34" charset="0"/>
                          <a:ea typeface="Calibri" panose="020F0502020204030204" pitchFamily="34" charset="0"/>
                          <a:cs typeface="Calibri" panose="020F0502020204030204" pitchFamily="34" charset="0"/>
                        </a:rPr>
                        <a:t>üyesinin, </a:t>
                      </a:r>
                    </a:p>
                    <a:p>
                      <a:pPr marL="71755" marR="29845" algn="l">
                        <a:lnSpc>
                          <a:spcPct val="100000"/>
                        </a:lnSpc>
                        <a:spcBef>
                          <a:spcPts val="0"/>
                        </a:spcBef>
                      </a:pPr>
                      <a:r>
                        <a:rPr lang="tr-TR" sz="2400" b="1" spc="-50" dirty="0">
                          <a:solidFill>
                            <a:srgbClr val="FF0000"/>
                          </a:solidFill>
                          <a:latin typeface="Calibri" panose="020F0502020204030204" pitchFamily="34" charset="0"/>
                          <a:ea typeface="Calibri" panose="020F0502020204030204" pitchFamily="34" charset="0"/>
                          <a:cs typeface="Calibri" panose="020F0502020204030204" pitchFamily="34" charset="0"/>
                        </a:rPr>
                        <a:t>D </a:t>
                      </a:r>
                      <a:r>
                        <a:rPr lang="tr-TR" sz="2400" b="1" spc="-114" dirty="0">
                          <a:solidFill>
                            <a:srgbClr val="FF0000"/>
                          </a:solidFill>
                          <a:latin typeface="Calibri" panose="020F0502020204030204" pitchFamily="34" charset="0"/>
                          <a:ea typeface="Calibri" panose="020F0502020204030204" pitchFamily="34" charset="0"/>
                          <a:cs typeface="Calibri" panose="020F0502020204030204" pitchFamily="34" charset="0"/>
                        </a:rPr>
                        <a:t>Yüksekokulu/ </a:t>
                      </a:r>
                      <a:r>
                        <a:rPr lang="tr-TR" sz="2400" b="1" spc="-60" dirty="0">
                          <a:solidFill>
                            <a:srgbClr val="FF0000"/>
                          </a:solidFill>
                          <a:latin typeface="Calibri" panose="020F0502020204030204" pitchFamily="34" charset="0"/>
                          <a:ea typeface="Calibri" panose="020F0502020204030204" pitchFamily="34" charset="0"/>
                          <a:cs typeface="Calibri" panose="020F0502020204030204" pitchFamily="34" charset="0"/>
                        </a:rPr>
                        <a:t>Enstitü/</a:t>
                      </a:r>
                      <a:endParaRPr lang="tr-TR" sz="24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71755" marR="138430" algn="l">
                        <a:lnSpc>
                          <a:spcPct val="100000"/>
                        </a:lnSpc>
                        <a:spcBef>
                          <a:spcPts val="0"/>
                        </a:spcBef>
                      </a:pPr>
                      <a:r>
                        <a:rPr lang="tr-TR" sz="2400" b="1" spc="-100" dirty="0" err="1">
                          <a:solidFill>
                            <a:srgbClr val="FF0000"/>
                          </a:solidFill>
                          <a:latin typeface="Calibri" panose="020F0502020204030204" pitchFamily="34" charset="0"/>
                          <a:ea typeface="Calibri" panose="020F0502020204030204" pitchFamily="34" charset="0"/>
                          <a:cs typeface="Calibri" panose="020F0502020204030204" pitchFamily="34" charset="0"/>
                        </a:rPr>
                        <a:t>MYO’da</a:t>
                      </a:r>
                      <a:r>
                        <a:rPr lang="tr-TR" sz="2400" b="1" spc="-1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tr-TR" sz="2400" b="1" spc="-80" dirty="0">
                          <a:solidFill>
                            <a:srgbClr val="FF0000"/>
                          </a:solidFill>
                          <a:latin typeface="Calibri" panose="020F0502020204030204" pitchFamily="34" charset="0"/>
                          <a:ea typeface="Calibri" panose="020F0502020204030204" pitchFamily="34" charset="0"/>
                          <a:cs typeface="Calibri" panose="020F0502020204030204" pitchFamily="34" charset="0"/>
                        </a:rPr>
                        <a:t>öğrenim gören  </a:t>
                      </a:r>
                      <a:r>
                        <a:rPr lang="tr-TR" sz="2400" b="1" u="sng" spc="-90" dirty="0">
                          <a:solidFill>
                            <a:srgbClr val="FF0000"/>
                          </a:solidFill>
                          <a:latin typeface="Calibri" panose="020F0502020204030204" pitchFamily="34" charset="0"/>
                          <a:ea typeface="Calibri" panose="020F0502020204030204" pitchFamily="34" charset="0"/>
                          <a:cs typeface="Calibri" panose="020F0502020204030204" pitchFamily="34" charset="0"/>
                        </a:rPr>
                        <a:t>öğrenciler</a:t>
                      </a:r>
                      <a:r>
                        <a:rPr lang="tr-TR" sz="2400" b="1" spc="-90" dirty="0">
                          <a:solidFill>
                            <a:srgbClr val="FF0000"/>
                          </a:solidFill>
                          <a:latin typeface="Calibri" panose="020F0502020204030204" pitchFamily="34" charset="0"/>
                          <a:ea typeface="Calibri" panose="020F0502020204030204" pitchFamily="34" charset="0"/>
                          <a:cs typeface="Calibri" panose="020F0502020204030204" pitchFamily="34" charset="0"/>
                        </a:rPr>
                        <a:t> ile</a:t>
                      </a:r>
                      <a:r>
                        <a:rPr lang="tr-TR" sz="2400" b="1" spc="-11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tr-TR" sz="2400" b="1" spc="-90" dirty="0">
                          <a:solidFill>
                            <a:srgbClr val="FF0000"/>
                          </a:solidFill>
                          <a:latin typeface="Calibri" panose="020F0502020204030204" pitchFamily="34" charset="0"/>
                          <a:ea typeface="Calibri" panose="020F0502020204030204" pitchFamily="34" charset="0"/>
                          <a:cs typeface="Calibri" panose="020F0502020204030204" pitchFamily="34" charset="0"/>
                        </a:rPr>
                        <a:t>görüşmesi</a:t>
                      </a:r>
                      <a:endParaRPr lang="tr-TR" sz="24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txBody>
                  <a:tcPr marL="0" marR="0" marT="508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99"/>
                    </a:solidFill>
                  </a:tcPr>
                </a:tc>
                <a:tc>
                  <a:txBody>
                    <a:bodyPr/>
                    <a:lstStyle/>
                    <a:p>
                      <a:pPr marL="414655" indent="-342900" algn="l">
                        <a:lnSpc>
                          <a:spcPct val="100000"/>
                        </a:lnSpc>
                        <a:spcBef>
                          <a:spcPts val="0"/>
                        </a:spcBef>
                        <a:buFont typeface="Wingdings" panose="05000000000000000000" pitchFamily="2" charset="2"/>
                        <a:buChar char="ü"/>
                      </a:pPr>
                      <a:r>
                        <a:rPr lang="tr-TR" sz="2200" spc="-85" dirty="0" smtClean="0">
                          <a:solidFill>
                            <a:schemeClr val="tx1"/>
                          </a:solidFill>
                          <a:latin typeface="Calibri" panose="020F0502020204030204" pitchFamily="34" charset="0"/>
                          <a:ea typeface="Calibri" panose="020F0502020204030204" pitchFamily="34" charset="0"/>
                          <a:cs typeface="Calibri" panose="020F0502020204030204" pitchFamily="34" charset="0"/>
                        </a:rPr>
                        <a:t>Öğrencilerin</a:t>
                      </a:r>
                      <a:r>
                        <a:rPr lang="tr-TR" sz="2200" spc="-185"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tr-TR" sz="2200" spc="-90" dirty="0">
                          <a:solidFill>
                            <a:schemeClr val="tx1"/>
                          </a:solidFill>
                          <a:latin typeface="Calibri" panose="020F0502020204030204" pitchFamily="34" charset="0"/>
                          <a:ea typeface="Calibri" panose="020F0502020204030204" pitchFamily="34" charset="0"/>
                          <a:cs typeface="Calibri" panose="020F0502020204030204" pitchFamily="34" charset="0"/>
                        </a:rPr>
                        <a:t>karar</a:t>
                      </a:r>
                      <a:r>
                        <a:rPr lang="tr-TR" sz="2200" spc="-18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tr-TR" sz="2200" spc="-100" dirty="0">
                          <a:solidFill>
                            <a:schemeClr val="tx1"/>
                          </a:solidFill>
                          <a:latin typeface="Calibri" panose="020F0502020204030204" pitchFamily="34" charset="0"/>
                          <a:ea typeface="Calibri" panose="020F0502020204030204" pitchFamily="34" charset="0"/>
                          <a:cs typeface="Calibri" panose="020F0502020204030204" pitchFamily="34" charset="0"/>
                        </a:rPr>
                        <a:t>alma</a:t>
                      </a:r>
                      <a:r>
                        <a:rPr lang="tr-TR" sz="2200" spc="-18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tr-TR" sz="2200" spc="-90" dirty="0">
                          <a:solidFill>
                            <a:schemeClr val="tx1"/>
                          </a:solidFill>
                          <a:latin typeface="Calibri" panose="020F0502020204030204" pitchFamily="34" charset="0"/>
                          <a:ea typeface="Calibri" panose="020F0502020204030204" pitchFamily="34" charset="0"/>
                          <a:cs typeface="Calibri" panose="020F0502020204030204" pitchFamily="34" charset="0"/>
                        </a:rPr>
                        <a:t>süreçler</a:t>
                      </a:r>
                      <a:r>
                        <a:rPr lang="tr-TR" sz="2200" spc="-80" dirty="0">
                          <a:solidFill>
                            <a:schemeClr val="tx1"/>
                          </a:solidFill>
                          <a:latin typeface="Calibri" panose="020F0502020204030204" pitchFamily="34" charset="0"/>
                          <a:ea typeface="Calibri" panose="020F0502020204030204" pitchFamily="34" charset="0"/>
                          <a:cs typeface="Calibri" panose="020F0502020204030204" pitchFamily="34" charset="0"/>
                        </a:rPr>
                        <a:t>ine </a:t>
                      </a:r>
                      <a:r>
                        <a:rPr lang="tr-TR" sz="2200" spc="-95" dirty="0">
                          <a:solidFill>
                            <a:schemeClr val="tx1"/>
                          </a:solidFill>
                          <a:latin typeface="Calibri" panose="020F0502020204030204" pitchFamily="34" charset="0"/>
                          <a:ea typeface="Calibri" panose="020F0502020204030204" pitchFamily="34" charset="0"/>
                          <a:cs typeface="Calibri" panose="020F0502020204030204" pitchFamily="34" charset="0"/>
                        </a:rPr>
                        <a:t>katılımı, </a:t>
                      </a:r>
                    </a:p>
                    <a:p>
                      <a:pPr marL="414655" indent="-342900" algn="l">
                        <a:lnSpc>
                          <a:spcPct val="100000"/>
                        </a:lnSpc>
                        <a:spcBef>
                          <a:spcPts val="0"/>
                        </a:spcBef>
                        <a:buFont typeface="Wingdings" panose="05000000000000000000" pitchFamily="2" charset="2"/>
                        <a:buChar char="ü"/>
                      </a:pPr>
                      <a:r>
                        <a:rPr lang="tr-TR" sz="2200" spc="-105" dirty="0">
                          <a:solidFill>
                            <a:schemeClr val="tx1"/>
                          </a:solidFill>
                          <a:latin typeface="Calibri" panose="020F0502020204030204" pitchFamily="34" charset="0"/>
                          <a:ea typeface="Calibri" panose="020F0502020204030204" pitchFamily="34" charset="0"/>
                          <a:cs typeface="Calibri" panose="020F0502020204030204" pitchFamily="34" charset="0"/>
                        </a:rPr>
                        <a:t>Kalite </a:t>
                      </a:r>
                      <a:r>
                        <a:rPr lang="tr-TR" sz="2200" spc="-110" dirty="0">
                          <a:solidFill>
                            <a:schemeClr val="tx1"/>
                          </a:solidFill>
                          <a:latin typeface="Calibri" panose="020F0502020204030204" pitchFamily="34" charset="0"/>
                          <a:ea typeface="Calibri" panose="020F0502020204030204" pitchFamily="34" charset="0"/>
                          <a:cs typeface="Calibri" panose="020F0502020204030204" pitchFamily="34" charset="0"/>
                        </a:rPr>
                        <a:t>güvence  </a:t>
                      </a:r>
                      <a:r>
                        <a:rPr lang="tr-TR" sz="2200" spc="-105" dirty="0">
                          <a:solidFill>
                            <a:schemeClr val="tx1"/>
                          </a:solidFill>
                          <a:latin typeface="Calibri" panose="020F0502020204030204" pitchFamily="34" charset="0"/>
                          <a:ea typeface="Calibri" panose="020F0502020204030204" pitchFamily="34" charset="0"/>
                          <a:cs typeface="Calibri" panose="020F0502020204030204" pitchFamily="34" charset="0"/>
                        </a:rPr>
                        <a:t>sistemi, </a:t>
                      </a:r>
                    </a:p>
                    <a:p>
                      <a:pPr marL="414655" indent="-342900" algn="l">
                        <a:lnSpc>
                          <a:spcPct val="100000"/>
                        </a:lnSpc>
                        <a:spcBef>
                          <a:spcPts val="0"/>
                        </a:spcBef>
                        <a:buFont typeface="Wingdings" panose="05000000000000000000" pitchFamily="2" charset="2"/>
                        <a:buChar char="ü"/>
                      </a:pPr>
                      <a:r>
                        <a:rPr lang="tr-TR" sz="2200" spc="-100" dirty="0">
                          <a:solidFill>
                            <a:schemeClr val="tx1"/>
                          </a:solidFill>
                          <a:latin typeface="Calibri" panose="020F0502020204030204" pitchFamily="34" charset="0"/>
                          <a:ea typeface="Calibri" panose="020F0502020204030204" pitchFamily="34" charset="0"/>
                          <a:cs typeface="Calibri" panose="020F0502020204030204" pitchFamily="34" charset="0"/>
                        </a:rPr>
                        <a:t>Eğitim </a:t>
                      </a:r>
                      <a:r>
                        <a:rPr lang="tr-TR" sz="2200" spc="-80" dirty="0">
                          <a:solidFill>
                            <a:schemeClr val="tx1"/>
                          </a:solidFill>
                          <a:latin typeface="Calibri" panose="020F0502020204030204" pitchFamily="34" charset="0"/>
                          <a:ea typeface="Calibri" panose="020F0502020204030204" pitchFamily="34" charset="0"/>
                          <a:cs typeface="Calibri" panose="020F0502020204030204" pitchFamily="34" charset="0"/>
                        </a:rPr>
                        <a:t>hizmetleri,</a:t>
                      </a:r>
                      <a:r>
                        <a:rPr lang="tr-TR" sz="2200" spc="-19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414655" indent="-342900" algn="l">
                        <a:lnSpc>
                          <a:spcPct val="100000"/>
                        </a:lnSpc>
                        <a:spcBef>
                          <a:spcPts val="0"/>
                        </a:spcBef>
                        <a:buFont typeface="Wingdings" panose="05000000000000000000" pitchFamily="2" charset="2"/>
                        <a:buChar char="ü"/>
                      </a:pPr>
                      <a:r>
                        <a:rPr lang="tr-TR" sz="2200" spc="-70" dirty="0">
                          <a:solidFill>
                            <a:schemeClr val="tx1"/>
                          </a:solidFill>
                          <a:latin typeface="Calibri" panose="020F0502020204030204" pitchFamily="34" charset="0"/>
                          <a:ea typeface="Calibri" panose="020F0502020204030204" pitchFamily="34" charset="0"/>
                          <a:cs typeface="Calibri" panose="020F0502020204030204" pitchFamily="34" charset="0"/>
                        </a:rPr>
                        <a:t>Öğren</a:t>
                      </a:r>
                      <a:r>
                        <a:rPr lang="tr-TR" sz="2200" spc="-140" dirty="0">
                          <a:solidFill>
                            <a:schemeClr val="tx1"/>
                          </a:solidFill>
                          <a:latin typeface="Calibri" panose="020F0502020204030204" pitchFamily="34" charset="0"/>
                          <a:ea typeface="Calibri" panose="020F0502020204030204" pitchFamily="34" charset="0"/>
                          <a:cs typeface="Calibri" panose="020F0502020204030204" pitchFamily="34" charset="0"/>
                        </a:rPr>
                        <a:t>ci </a:t>
                      </a:r>
                      <a:r>
                        <a:rPr lang="tr-TR" sz="2200" spc="-110" dirty="0">
                          <a:solidFill>
                            <a:schemeClr val="tx1"/>
                          </a:solidFill>
                          <a:latin typeface="Calibri" panose="020F0502020204030204" pitchFamily="34" charset="0"/>
                          <a:ea typeface="Calibri" panose="020F0502020204030204" pitchFamily="34" charset="0"/>
                          <a:cs typeface="Calibri" panose="020F0502020204030204" pitchFamily="34" charset="0"/>
                        </a:rPr>
                        <a:t>destek </a:t>
                      </a:r>
                      <a:r>
                        <a:rPr lang="tr-TR" sz="2200" spc="-80" dirty="0">
                          <a:solidFill>
                            <a:schemeClr val="tx1"/>
                          </a:solidFill>
                          <a:latin typeface="Calibri" panose="020F0502020204030204" pitchFamily="34" charset="0"/>
                          <a:ea typeface="Calibri" panose="020F0502020204030204" pitchFamily="34" charset="0"/>
                          <a:cs typeface="Calibri" panose="020F0502020204030204" pitchFamily="34" charset="0"/>
                        </a:rPr>
                        <a:t>hizmetleri </a:t>
                      </a:r>
                      <a:r>
                        <a:rPr lang="tr-TR" sz="2200" spc="-85" dirty="0" smtClean="0">
                          <a:solidFill>
                            <a:schemeClr val="tx1"/>
                          </a:solidFill>
                          <a:latin typeface="Calibri" panose="020F0502020204030204" pitchFamily="34" charset="0"/>
                          <a:ea typeface="Calibri" panose="020F0502020204030204" pitchFamily="34" charset="0"/>
                          <a:cs typeface="Calibri" panose="020F0502020204030204" pitchFamily="34" charset="0"/>
                        </a:rPr>
                        <a:t>gibi</a:t>
                      </a:r>
                      <a:r>
                        <a:rPr lang="tr-TR" sz="2200" spc="-85" baseline="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tr-TR" sz="2200" spc="-70" dirty="0" smtClean="0">
                          <a:solidFill>
                            <a:schemeClr val="tx1"/>
                          </a:solidFill>
                          <a:latin typeface="Calibri" panose="020F0502020204030204" pitchFamily="34" charset="0"/>
                          <a:ea typeface="Calibri" panose="020F0502020204030204" pitchFamily="34" charset="0"/>
                          <a:cs typeface="Calibri" panose="020F0502020204030204" pitchFamily="34" charset="0"/>
                        </a:rPr>
                        <a:t>konular</a:t>
                      </a:r>
                      <a:r>
                        <a:rPr lang="tr-TR" sz="2200" spc="-85" dirty="0" smtClean="0">
                          <a:solidFill>
                            <a:schemeClr val="tx1"/>
                          </a:solidFill>
                          <a:latin typeface="Calibri" panose="020F0502020204030204" pitchFamily="34" charset="0"/>
                          <a:ea typeface="Calibri" panose="020F0502020204030204" pitchFamily="34" charset="0"/>
                          <a:cs typeface="Calibri" panose="020F0502020204030204" pitchFamily="34" charset="0"/>
                        </a:rPr>
                        <a:t>da </a:t>
                      </a:r>
                      <a:r>
                        <a:rPr lang="tr-TR" sz="2200" spc="-80" dirty="0">
                          <a:solidFill>
                            <a:schemeClr val="tx1"/>
                          </a:solidFill>
                          <a:latin typeface="Calibri" panose="020F0502020204030204" pitchFamily="34" charset="0"/>
                          <a:ea typeface="Calibri" panose="020F0502020204030204" pitchFamily="34" charset="0"/>
                          <a:cs typeface="Calibri" panose="020F0502020204030204" pitchFamily="34" charset="0"/>
                        </a:rPr>
                        <a:t>görüşlerini </a:t>
                      </a:r>
                      <a:r>
                        <a:rPr lang="tr-TR" sz="2200" spc="-100" dirty="0">
                          <a:solidFill>
                            <a:schemeClr val="tx1"/>
                          </a:solidFill>
                          <a:latin typeface="Calibri" panose="020F0502020204030204" pitchFamily="34" charset="0"/>
                          <a:ea typeface="Calibri" panose="020F0502020204030204" pitchFamily="34" charset="0"/>
                          <a:cs typeface="Calibri" panose="020F0502020204030204" pitchFamily="34" charset="0"/>
                        </a:rPr>
                        <a:t>paylaşması </a:t>
                      </a:r>
                      <a:r>
                        <a:rPr lang="tr-TR" sz="2200" spc="-90" dirty="0">
                          <a:solidFill>
                            <a:schemeClr val="tx1"/>
                          </a:solidFill>
                          <a:latin typeface="Calibri" panose="020F0502020204030204" pitchFamily="34" charset="0"/>
                          <a:ea typeface="Calibri" panose="020F0502020204030204" pitchFamily="34" charset="0"/>
                          <a:cs typeface="Calibri" panose="020F0502020204030204" pitchFamily="34" charset="0"/>
                        </a:rPr>
                        <a:t>iste</a:t>
                      </a:r>
                      <a:r>
                        <a:rPr lang="tr-TR" sz="2200" spc="-60" dirty="0">
                          <a:solidFill>
                            <a:schemeClr val="tx1"/>
                          </a:solidFill>
                          <a:latin typeface="Calibri" panose="020F0502020204030204" pitchFamily="34" charset="0"/>
                          <a:ea typeface="Calibri" panose="020F0502020204030204" pitchFamily="34" charset="0"/>
                          <a:cs typeface="Calibri" panose="020F0502020204030204" pitchFamily="34" charset="0"/>
                        </a:rPr>
                        <a:t>nir.</a:t>
                      </a:r>
                      <a:endParaRPr lang="tr-TR" sz="2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0" marR="0" marT="635"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99"/>
                    </a:solidFill>
                  </a:tcPr>
                </a:tc>
                <a:extLst>
                  <a:ext uri="{0D108BD9-81ED-4DB2-BD59-A6C34878D82A}">
                    <a16:rowId xmlns:a16="http://schemas.microsoft.com/office/drawing/2014/main" val="269709830"/>
                  </a:ext>
                </a:extLst>
              </a:tr>
            </a:tbl>
          </a:graphicData>
        </a:graphic>
      </p:graphicFrame>
      <p:sp>
        <p:nvSpPr>
          <p:cNvPr id="7" name="Unvan 1"/>
          <p:cNvSpPr txBox="1">
            <a:spLocks/>
          </p:cNvSpPr>
          <p:nvPr/>
        </p:nvSpPr>
        <p:spPr>
          <a:xfrm>
            <a:off x="5168504" y="841106"/>
            <a:ext cx="1781968" cy="484912"/>
          </a:xfrm>
          <a:prstGeom prst="rect">
            <a:avLst/>
          </a:prstGeom>
          <a:solidFill>
            <a:srgbClr val="FFFF00"/>
          </a:solidFill>
          <a:ln w="31750" cap="sq">
            <a:solidFill>
              <a:schemeClr val="tx1">
                <a:lumMod val="75000"/>
                <a:lumOff val="25000"/>
              </a:schemeClr>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tr-TR" sz="2400" b="1" dirty="0">
                <a:latin typeface="Calibri" panose="020F0502020204030204" pitchFamily="34" charset="0"/>
                <a:ea typeface="Calibri" panose="020F0502020204030204" pitchFamily="34" charset="0"/>
                <a:cs typeface="Calibri" panose="020F0502020204030204" pitchFamily="34" charset="0"/>
              </a:rPr>
              <a:t>2</a:t>
            </a:r>
            <a:r>
              <a:rPr lang="tr-TR" sz="2400" b="1" dirty="0" smtClean="0">
                <a:latin typeface="Calibri" panose="020F0502020204030204" pitchFamily="34" charset="0"/>
                <a:ea typeface="Calibri" panose="020F0502020204030204" pitchFamily="34" charset="0"/>
                <a:cs typeface="Calibri" panose="020F0502020204030204" pitchFamily="34" charset="0"/>
              </a:rPr>
              <a:t>.gün</a:t>
            </a:r>
            <a:endParaRPr lang="tr-TR" sz="2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65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7"/>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11747213" y="6421120"/>
            <a:ext cx="365760" cy="365760"/>
          </a:xfrm>
        </p:spPr>
        <p:txBody>
          <a:bodyPr/>
          <a:lstStyle/>
          <a:p>
            <a:fld id="{42C0DB4F-D11D-4F54-9D3B-A709721EB97D}" type="slidenum">
              <a:rPr lang="tr-TR" smtClean="0"/>
              <a:t>24</a:t>
            </a:fld>
            <a:endParaRPr lang="tr-TR"/>
          </a:p>
        </p:txBody>
      </p:sp>
      <p:sp>
        <p:nvSpPr>
          <p:cNvPr id="3" name="Unvan 1"/>
          <p:cNvSpPr txBox="1">
            <a:spLocks/>
          </p:cNvSpPr>
          <p:nvPr/>
        </p:nvSpPr>
        <p:spPr>
          <a:xfrm>
            <a:off x="536359" y="124192"/>
            <a:ext cx="11046258" cy="572655"/>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tr-TR" sz="3200" b="1" dirty="0">
                <a:latin typeface="Calibri" panose="020F0502020204030204" pitchFamily="34" charset="0"/>
                <a:ea typeface="Calibri" panose="020F0502020204030204" pitchFamily="34" charset="0"/>
                <a:cs typeface="Calibri" panose="020F0502020204030204" pitchFamily="34" charset="0"/>
              </a:rPr>
              <a:t>KAP Değerlendirme TAKIMI ZİYARET </a:t>
            </a:r>
            <a:r>
              <a:rPr lang="tr-TR" sz="3200" b="1" dirty="0" smtClean="0">
                <a:latin typeface="Calibri" panose="020F0502020204030204" pitchFamily="34" charset="0"/>
                <a:ea typeface="Calibri" panose="020F0502020204030204" pitchFamily="34" charset="0"/>
                <a:cs typeface="Calibri" panose="020F0502020204030204" pitchFamily="34" charset="0"/>
              </a:rPr>
              <a:t>PLANI</a:t>
            </a:r>
            <a:endParaRPr lang="tr-TR" sz="3200" b="1"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 name="Tablo 3"/>
          <p:cNvGraphicFramePr>
            <a:graphicFrameLocks noGrp="1"/>
          </p:cNvGraphicFramePr>
          <p:nvPr>
            <p:extLst>
              <p:ext uri="{D42A27DB-BD31-4B8C-83A1-F6EECF244321}">
                <p14:modId xmlns:p14="http://schemas.microsoft.com/office/powerpoint/2010/main" val="292975262"/>
              </p:ext>
            </p:extLst>
          </p:nvPr>
        </p:nvGraphicFramePr>
        <p:xfrm>
          <a:off x="536358" y="1662559"/>
          <a:ext cx="11046259" cy="386715"/>
        </p:xfrm>
        <a:graphic>
          <a:graphicData uri="http://schemas.openxmlformats.org/drawingml/2006/table">
            <a:tbl>
              <a:tblPr firstRow="1" bandRow="1">
                <a:tableStyleId>{2D5ABB26-0587-4C30-8999-92F81FD0307C}</a:tableStyleId>
              </a:tblPr>
              <a:tblGrid>
                <a:gridCol w="5642769">
                  <a:extLst>
                    <a:ext uri="{9D8B030D-6E8A-4147-A177-3AD203B41FA5}">
                      <a16:colId xmlns:a16="http://schemas.microsoft.com/office/drawing/2014/main" val="4006091467"/>
                    </a:ext>
                  </a:extLst>
                </a:gridCol>
                <a:gridCol w="5403490">
                  <a:extLst>
                    <a:ext uri="{9D8B030D-6E8A-4147-A177-3AD203B41FA5}">
                      <a16:colId xmlns:a16="http://schemas.microsoft.com/office/drawing/2014/main" val="553655792"/>
                    </a:ext>
                  </a:extLst>
                </a:gridCol>
              </a:tblGrid>
              <a:tr h="378196">
                <a:tc>
                  <a:txBody>
                    <a:bodyPr/>
                    <a:lstStyle/>
                    <a:p>
                      <a:pPr marL="958850" indent="-777875">
                        <a:lnSpc>
                          <a:spcPct val="100000"/>
                        </a:lnSpc>
                        <a:spcBef>
                          <a:spcPts val="165"/>
                        </a:spcBef>
                      </a:pPr>
                      <a:r>
                        <a:rPr sz="2400" b="1" spc="-100" dirty="0">
                          <a:solidFill>
                            <a:schemeClr val="tx1"/>
                          </a:solidFill>
                          <a:latin typeface="Calibri" panose="020F0502020204030204" pitchFamily="34" charset="0"/>
                          <a:ea typeface="Calibri" panose="020F0502020204030204" pitchFamily="34" charset="0"/>
                          <a:cs typeface="Calibri" panose="020F0502020204030204" pitchFamily="34" charset="0"/>
                        </a:rPr>
                        <a:t>Kimler </a:t>
                      </a:r>
                      <a:r>
                        <a:rPr sz="2400" b="1" spc="-90" dirty="0">
                          <a:solidFill>
                            <a:schemeClr val="tx1"/>
                          </a:solidFill>
                          <a:latin typeface="Calibri" panose="020F0502020204030204" pitchFamily="34" charset="0"/>
                          <a:ea typeface="Calibri" panose="020F0502020204030204" pitchFamily="34" charset="0"/>
                          <a:cs typeface="Calibri" panose="020F0502020204030204" pitchFamily="34" charset="0"/>
                        </a:rPr>
                        <a:t>ile </a:t>
                      </a:r>
                      <a:r>
                        <a:rPr sz="2400" b="1" spc="-80" dirty="0">
                          <a:solidFill>
                            <a:schemeClr val="tx1"/>
                          </a:solidFill>
                          <a:latin typeface="Calibri" panose="020F0502020204030204" pitchFamily="34" charset="0"/>
                          <a:ea typeface="Calibri" panose="020F0502020204030204" pitchFamily="34" charset="0"/>
                          <a:cs typeface="Calibri" panose="020F0502020204030204" pitchFamily="34" charset="0"/>
                        </a:rPr>
                        <a:t>ne</a:t>
                      </a:r>
                      <a:r>
                        <a:rPr sz="2400" b="1" spc="-4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sz="2400" b="1" spc="-105" dirty="0">
                          <a:solidFill>
                            <a:schemeClr val="tx1"/>
                          </a:solidFill>
                          <a:latin typeface="Calibri" panose="020F0502020204030204" pitchFamily="34" charset="0"/>
                          <a:ea typeface="Calibri" panose="020F0502020204030204" pitchFamily="34" charset="0"/>
                          <a:cs typeface="Calibri" panose="020F0502020204030204" pitchFamily="34" charset="0"/>
                        </a:rPr>
                        <a:t>yapılacağı</a:t>
                      </a:r>
                      <a:endParaRPr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0" marR="0" marT="2095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CC99"/>
                    </a:solidFill>
                  </a:tcPr>
                </a:tc>
                <a:tc>
                  <a:txBody>
                    <a:bodyPr/>
                    <a:lstStyle/>
                    <a:p>
                      <a:pPr marL="958850" indent="-777875">
                        <a:lnSpc>
                          <a:spcPct val="100000"/>
                        </a:lnSpc>
                        <a:spcBef>
                          <a:spcPts val="165"/>
                        </a:spcBef>
                      </a:pPr>
                      <a:r>
                        <a:rPr lang="tr-TR" sz="2400" b="1" spc="-105" dirty="0">
                          <a:solidFill>
                            <a:schemeClr val="tx1"/>
                          </a:solidFill>
                          <a:latin typeface="Calibri" panose="020F0502020204030204" pitchFamily="34" charset="0"/>
                          <a:ea typeface="Calibri" panose="020F0502020204030204" pitchFamily="34" charset="0"/>
                          <a:cs typeface="Calibri" panose="020F0502020204030204" pitchFamily="34" charset="0"/>
                        </a:rPr>
                        <a:t>İçeriği</a:t>
                      </a:r>
                      <a:endParaRPr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0" marR="0" marT="20955" marB="0" anchor="ctr">
                    <a:lnL w="12700" cap="flat" cmpd="sng" algn="ctr">
                      <a:solidFill>
                        <a:srgbClr val="231F20"/>
                      </a:solidFill>
                      <a:prstDash val="solid"/>
                      <a:round/>
                      <a:headEnd type="none" w="med" len="med"/>
                      <a:tailEnd type="none" w="med" len="med"/>
                    </a:lnL>
                    <a:lnR w="12700">
                      <a:solidFill>
                        <a:srgbClr val="231F20"/>
                      </a:solidFill>
                      <a:prstDash val="solid"/>
                    </a:lnR>
                    <a:lnT w="12700">
                      <a:solidFill>
                        <a:srgbClr val="231F20"/>
                      </a:solidFill>
                      <a:prstDash val="solid"/>
                    </a:lnT>
                    <a:lnB w="12700" cap="flat" cmpd="sng" algn="ctr">
                      <a:solidFill>
                        <a:srgbClr val="231F20"/>
                      </a:solidFill>
                      <a:prstDash val="solid"/>
                      <a:round/>
                      <a:headEnd type="none" w="med" len="med"/>
                      <a:tailEnd type="none" w="med" len="med"/>
                    </a:lnB>
                    <a:solidFill>
                      <a:srgbClr val="FFCC99"/>
                    </a:solidFill>
                  </a:tcPr>
                </a:tc>
                <a:extLst>
                  <a:ext uri="{0D108BD9-81ED-4DB2-BD59-A6C34878D82A}">
                    <a16:rowId xmlns:a16="http://schemas.microsoft.com/office/drawing/2014/main" val="1529345538"/>
                  </a:ext>
                </a:extLst>
              </a:tr>
            </a:tbl>
          </a:graphicData>
        </a:graphic>
      </p:graphicFrame>
      <p:sp>
        <p:nvSpPr>
          <p:cNvPr id="5" name="Unvan 1"/>
          <p:cNvSpPr txBox="1">
            <a:spLocks/>
          </p:cNvSpPr>
          <p:nvPr/>
        </p:nvSpPr>
        <p:spPr>
          <a:xfrm>
            <a:off x="5168504" y="841106"/>
            <a:ext cx="1781968" cy="484912"/>
          </a:xfrm>
          <a:prstGeom prst="rect">
            <a:avLst/>
          </a:prstGeom>
          <a:solidFill>
            <a:srgbClr val="FFFF00"/>
          </a:solidFill>
          <a:ln w="31750" cap="sq">
            <a:solidFill>
              <a:schemeClr val="tx1">
                <a:lumMod val="75000"/>
                <a:lumOff val="25000"/>
              </a:schemeClr>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tr-TR" sz="2400" b="1" dirty="0">
                <a:latin typeface="Calibri" panose="020F0502020204030204" pitchFamily="34" charset="0"/>
                <a:ea typeface="Calibri" panose="020F0502020204030204" pitchFamily="34" charset="0"/>
                <a:cs typeface="Calibri" panose="020F0502020204030204" pitchFamily="34" charset="0"/>
              </a:rPr>
              <a:t>2</a:t>
            </a:r>
            <a:r>
              <a:rPr lang="tr-TR" sz="2400" b="1" dirty="0" smtClean="0">
                <a:latin typeface="Calibri" panose="020F0502020204030204" pitchFamily="34" charset="0"/>
                <a:ea typeface="Calibri" panose="020F0502020204030204" pitchFamily="34" charset="0"/>
                <a:cs typeface="Calibri" panose="020F0502020204030204" pitchFamily="34" charset="0"/>
              </a:rPr>
              <a:t>.gün</a:t>
            </a:r>
            <a:endParaRPr lang="tr-TR" sz="2400" b="1"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Tablo 5"/>
          <p:cNvGraphicFramePr>
            <a:graphicFrameLocks noGrp="1"/>
          </p:cNvGraphicFramePr>
          <p:nvPr>
            <p:extLst>
              <p:ext uri="{D42A27DB-BD31-4B8C-83A1-F6EECF244321}">
                <p14:modId xmlns:p14="http://schemas.microsoft.com/office/powerpoint/2010/main" val="3704895865"/>
              </p:ext>
            </p:extLst>
          </p:nvPr>
        </p:nvGraphicFramePr>
        <p:xfrm>
          <a:off x="536358" y="2049274"/>
          <a:ext cx="11046259" cy="2698217"/>
        </p:xfrm>
        <a:graphic>
          <a:graphicData uri="http://schemas.openxmlformats.org/drawingml/2006/table">
            <a:tbl>
              <a:tblPr firstRow="1" bandRow="1"/>
              <a:tblGrid>
                <a:gridCol w="5646783">
                  <a:extLst>
                    <a:ext uri="{9D8B030D-6E8A-4147-A177-3AD203B41FA5}">
                      <a16:colId xmlns:a16="http://schemas.microsoft.com/office/drawing/2014/main" val="3740659968"/>
                    </a:ext>
                  </a:extLst>
                </a:gridCol>
                <a:gridCol w="5399476">
                  <a:extLst>
                    <a:ext uri="{9D8B030D-6E8A-4147-A177-3AD203B41FA5}">
                      <a16:colId xmlns:a16="http://schemas.microsoft.com/office/drawing/2014/main" val="3055063655"/>
                    </a:ext>
                  </a:extLst>
                </a:gridCol>
              </a:tblGrid>
              <a:tr h="269821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71755" marR="66040">
                        <a:lnSpc>
                          <a:spcPct val="100000"/>
                        </a:lnSpc>
                      </a:pPr>
                      <a:r>
                        <a:rPr lang="tr-TR" sz="2400" b="1" spc="-95" dirty="0">
                          <a:solidFill>
                            <a:srgbClr val="FF0000"/>
                          </a:solidFill>
                          <a:latin typeface="Calibri" panose="020F0502020204030204" pitchFamily="34" charset="0"/>
                          <a:ea typeface="Calibri" panose="020F0502020204030204" pitchFamily="34" charset="0"/>
                          <a:cs typeface="Calibri" panose="020F0502020204030204" pitchFamily="34" charset="0"/>
                        </a:rPr>
                        <a:t>Üniversitede </a:t>
                      </a:r>
                      <a:r>
                        <a:rPr lang="tr-TR" sz="2400" b="1" spc="-70" dirty="0">
                          <a:solidFill>
                            <a:srgbClr val="FF0000"/>
                          </a:solidFill>
                          <a:latin typeface="Calibri" panose="020F0502020204030204" pitchFamily="34" charset="0"/>
                          <a:ea typeface="Calibri" panose="020F0502020204030204" pitchFamily="34" charset="0"/>
                          <a:cs typeface="Calibri" panose="020F0502020204030204" pitchFamily="34" charset="0"/>
                        </a:rPr>
                        <a:t>bulunan </a:t>
                      </a:r>
                      <a:r>
                        <a:rPr lang="tr-TR" sz="2400" b="1" u="sng" spc="-75" dirty="0">
                          <a:solidFill>
                            <a:srgbClr val="FF0000"/>
                          </a:solidFill>
                          <a:latin typeface="Calibri" panose="020F0502020204030204" pitchFamily="34" charset="0"/>
                          <a:ea typeface="Calibri" panose="020F0502020204030204" pitchFamily="34" charset="0"/>
                          <a:cs typeface="Calibri" panose="020F0502020204030204" pitchFamily="34" charset="0"/>
                        </a:rPr>
                        <a:t>idari </a:t>
                      </a:r>
                      <a:r>
                        <a:rPr lang="tr-TR" sz="2400" b="1" u="sng" spc="-70" dirty="0">
                          <a:solidFill>
                            <a:srgbClr val="FF0000"/>
                          </a:solidFill>
                          <a:latin typeface="Calibri" panose="020F0502020204030204" pitchFamily="34" charset="0"/>
                          <a:ea typeface="Calibri" panose="020F0502020204030204" pitchFamily="34" charset="0"/>
                          <a:cs typeface="Calibri" panose="020F0502020204030204" pitchFamily="34" charset="0"/>
                        </a:rPr>
                        <a:t>birim</a:t>
                      </a:r>
                      <a:r>
                        <a:rPr lang="tr-TR" sz="2400" b="1" u="none" spc="-70" dirty="0">
                          <a:solidFill>
                            <a:srgbClr val="FF0000"/>
                          </a:solidFill>
                          <a:latin typeface="Calibri" panose="020F0502020204030204" pitchFamily="34" charset="0"/>
                          <a:ea typeface="Calibri" panose="020F0502020204030204" pitchFamily="34" charset="0"/>
                          <a:cs typeface="Calibri" panose="020F0502020204030204" pitchFamily="34" charset="0"/>
                        </a:rPr>
                        <a:t>ler</a:t>
                      </a:r>
                      <a:r>
                        <a:rPr lang="tr-TR" sz="2400" b="1" spc="-70" dirty="0">
                          <a:solidFill>
                            <a:srgbClr val="FF0000"/>
                          </a:solidFill>
                          <a:latin typeface="Calibri" panose="020F0502020204030204" pitchFamily="34" charset="0"/>
                          <a:ea typeface="Calibri" panose="020F0502020204030204" pitchFamily="34" charset="0"/>
                          <a:cs typeface="Calibri" panose="020F0502020204030204" pitchFamily="34" charset="0"/>
                        </a:rPr>
                        <a:t>in </a:t>
                      </a:r>
                      <a:r>
                        <a:rPr lang="tr-TR" sz="2400" b="1" spc="-90" dirty="0">
                          <a:solidFill>
                            <a:srgbClr val="FF0000"/>
                          </a:solidFill>
                          <a:latin typeface="Calibri" panose="020F0502020204030204" pitchFamily="34" charset="0"/>
                          <a:ea typeface="Calibri" panose="020F0502020204030204" pitchFamily="34" charset="0"/>
                          <a:cs typeface="Calibri" panose="020F0502020204030204" pitchFamily="34" charset="0"/>
                        </a:rPr>
                        <a:t>(Personel </a:t>
                      </a:r>
                      <a:r>
                        <a:rPr lang="tr-TR" sz="2400" b="1" spc="-80" dirty="0">
                          <a:solidFill>
                            <a:srgbClr val="FF0000"/>
                          </a:solidFill>
                          <a:latin typeface="Calibri" panose="020F0502020204030204" pitchFamily="34" charset="0"/>
                          <a:ea typeface="Calibri" panose="020F0502020204030204" pitchFamily="34" charset="0"/>
                          <a:cs typeface="Calibri" panose="020F0502020204030204" pitchFamily="34" charset="0"/>
                        </a:rPr>
                        <a:t>Daire  </a:t>
                      </a:r>
                      <a:r>
                        <a:rPr lang="tr-TR" sz="2400" b="1" spc="-105" dirty="0">
                          <a:solidFill>
                            <a:srgbClr val="FF0000"/>
                          </a:solidFill>
                          <a:latin typeface="Calibri" panose="020F0502020204030204" pitchFamily="34" charset="0"/>
                          <a:ea typeface="Calibri" panose="020F0502020204030204" pitchFamily="34" charset="0"/>
                          <a:cs typeface="Calibri" panose="020F0502020204030204" pitchFamily="34" charset="0"/>
                        </a:rPr>
                        <a:t>Başkanlığı, </a:t>
                      </a:r>
                      <a:r>
                        <a:rPr lang="tr-TR" sz="2400" b="1" spc="-114" dirty="0">
                          <a:solidFill>
                            <a:srgbClr val="FF0000"/>
                          </a:solidFill>
                          <a:latin typeface="Calibri" panose="020F0502020204030204" pitchFamily="34" charset="0"/>
                          <a:ea typeface="Calibri" panose="020F0502020204030204" pitchFamily="34" charset="0"/>
                          <a:cs typeface="Calibri" panose="020F0502020204030204" pitchFamily="34" charset="0"/>
                        </a:rPr>
                        <a:t>Sağlık, </a:t>
                      </a:r>
                      <a:r>
                        <a:rPr lang="tr-TR" sz="2400" b="1" spc="-90" dirty="0">
                          <a:solidFill>
                            <a:srgbClr val="FF0000"/>
                          </a:solidFill>
                          <a:latin typeface="Calibri" panose="020F0502020204030204" pitchFamily="34" charset="0"/>
                          <a:ea typeface="Calibri" panose="020F0502020204030204" pitchFamily="34" charset="0"/>
                          <a:cs typeface="Calibri" panose="020F0502020204030204" pitchFamily="34" charset="0"/>
                        </a:rPr>
                        <a:t>Kültür </a:t>
                      </a:r>
                      <a:r>
                        <a:rPr lang="tr-TR" sz="2400" b="1" spc="-110" dirty="0">
                          <a:solidFill>
                            <a:srgbClr val="FF0000"/>
                          </a:solidFill>
                          <a:latin typeface="Calibri" panose="020F0502020204030204" pitchFamily="34" charset="0"/>
                          <a:ea typeface="Calibri" panose="020F0502020204030204" pitchFamily="34" charset="0"/>
                          <a:cs typeface="Calibri" panose="020F0502020204030204" pitchFamily="34" charset="0"/>
                        </a:rPr>
                        <a:t>ve </a:t>
                      </a:r>
                      <a:r>
                        <a:rPr lang="tr-TR" sz="2400" b="1" spc="-85" dirty="0">
                          <a:solidFill>
                            <a:srgbClr val="FF0000"/>
                          </a:solidFill>
                          <a:latin typeface="Calibri" panose="020F0502020204030204" pitchFamily="34" charset="0"/>
                          <a:ea typeface="Calibri" panose="020F0502020204030204" pitchFamily="34" charset="0"/>
                          <a:cs typeface="Calibri" panose="020F0502020204030204" pitchFamily="34" charset="0"/>
                        </a:rPr>
                        <a:t>Spor Dairesi</a:t>
                      </a:r>
                      <a:r>
                        <a:rPr lang="tr-TR" sz="2400" b="1" spc="5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tr-TR" sz="2400" b="1" spc="-105" dirty="0">
                          <a:solidFill>
                            <a:srgbClr val="FF0000"/>
                          </a:solidFill>
                          <a:latin typeface="Calibri" panose="020F0502020204030204" pitchFamily="34" charset="0"/>
                          <a:ea typeface="Calibri" panose="020F0502020204030204" pitchFamily="34" charset="0"/>
                          <a:cs typeface="Calibri" panose="020F0502020204030204" pitchFamily="34" charset="0"/>
                        </a:rPr>
                        <a:t>Başkan</a:t>
                      </a:r>
                      <a:r>
                        <a:rPr lang="tr-TR" sz="2400" b="1" spc="-90" dirty="0">
                          <a:solidFill>
                            <a:srgbClr val="FF0000"/>
                          </a:solidFill>
                          <a:latin typeface="Calibri" panose="020F0502020204030204" pitchFamily="34" charset="0"/>
                          <a:ea typeface="Calibri" panose="020F0502020204030204" pitchFamily="34" charset="0"/>
                          <a:cs typeface="Calibri" panose="020F0502020204030204" pitchFamily="34" charset="0"/>
                        </a:rPr>
                        <a:t>lığı, </a:t>
                      </a:r>
                      <a:r>
                        <a:rPr lang="tr-TR" sz="2400" b="1" spc="-95" dirty="0">
                          <a:solidFill>
                            <a:srgbClr val="FF0000"/>
                          </a:solidFill>
                          <a:latin typeface="Calibri" panose="020F0502020204030204" pitchFamily="34" charset="0"/>
                          <a:ea typeface="Calibri" panose="020F0502020204030204" pitchFamily="34" charset="0"/>
                          <a:cs typeface="Calibri" panose="020F0502020204030204" pitchFamily="34" charset="0"/>
                        </a:rPr>
                        <a:t>Öğrenci İşleri </a:t>
                      </a:r>
                      <a:r>
                        <a:rPr lang="tr-TR" sz="2400" b="1" spc="-80" dirty="0">
                          <a:solidFill>
                            <a:srgbClr val="FF0000"/>
                          </a:solidFill>
                          <a:latin typeface="Calibri" panose="020F0502020204030204" pitchFamily="34" charset="0"/>
                          <a:ea typeface="Calibri" panose="020F0502020204030204" pitchFamily="34" charset="0"/>
                          <a:cs typeface="Calibri" panose="020F0502020204030204" pitchFamily="34" charset="0"/>
                        </a:rPr>
                        <a:t>Daire </a:t>
                      </a:r>
                      <a:r>
                        <a:rPr lang="tr-TR" sz="2400" b="1" spc="-105" dirty="0">
                          <a:solidFill>
                            <a:srgbClr val="FF0000"/>
                          </a:solidFill>
                          <a:latin typeface="Calibri" panose="020F0502020204030204" pitchFamily="34" charset="0"/>
                          <a:ea typeface="Calibri" panose="020F0502020204030204" pitchFamily="34" charset="0"/>
                          <a:cs typeface="Calibri" panose="020F0502020204030204" pitchFamily="34" charset="0"/>
                        </a:rPr>
                        <a:t>Başkanlığı, </a:t>
                      </a:r>
                      <a:r>
                        <a:rPr lang="tr-TR" sz="2400" b="1" spc="-90" dirty="0">
                          <a:solidFill>
                            <a:srgbClr val="FF0000"/>
                          </a:solidFill>
                          <a:latin typeface="Calibri" panose="020F0502020204030204" pitchFamily="34" charset="0"/>
                          <a:ea typeface="Calibri" panose="020F0502020204030204" pitchFamily="34" charset="0"/>
                          <a:cs typeface="Calibri" panose="020F0502020204030204" pitchFamily="34" charset="0"/>
                        </a:rPr>
                        <a:t>Kütüphane </a:t>
                      </a:r>
                      <a:r>
                        <a:rPr lang="tr-TR" sz="2400" b="1" spc="-110" dirty="0">
                          <a:solidFill>
                            <a:srgbClr val="FF0000"/>
                          </a:solidFill>
                          <a:latin typeface="Calibri" panose="020F0502020204030204" pitchFamily="34" charset="0"/>
                          <a:ea typeface="Calibri" panose="020F0502020204030204" pitchFamily="34" charset="0"/>
                          <a:cs typeface="Calibri" panose="020F0502020204030204" pitchFamily="34" charset="0"/>
                        </a:rPr>
                        <a:t>ve  </a:t>
                      </a:r>
                      <a:r>
                        <a:rPr lang="tr-TR" sz="2400" b="1" spc="-85" dirty="0">
                          <a:solidFill>
                            <a:srgbClr val="FF0000"/>
                          </a:solidFill>
                          <a:latin typeface="Calibri" panose="020F0502020204030204" pitchFamily="34" charset="0"/>
                          <a:ea typeface="Calibri" panose="020F0502020204030204" pitchFamily="34" charset="0"/>
                          <a:cs typeface="Calibri" panose="020F0502020204030204" pitchFamily="34" charset="0"/>
                        </a:rPr>
                        <a:t>Dokümantasyon Dairesi </a:t>
                      </a:r>
                      <a:r>
                        <a:rPr lang="tr-TR" sz="2400" b="1" spc="-105" dirty="0">
                          <a:solidFill>
                            <a:srgbClr val="FF0000"/>
                          </a:solidFill>
                          <a:latin typeface="Calibri" panose="020F0502020204030204" pitchFamily="34" charset="0"/>
                          <a:ea typeface="Calibri" panose="020F0502020204030204" pitchFamily="34" charset="0"/>
                          <a:cs typeface="Calibri" panose="020F0502020204030204" pitchFamily="34" charset="0"/>
                        </a:rPr>
                        <a:t>Başkanlığı, </a:t>
                      </a:r>
                      <a:r>
                        <a:rPr lang="tr-TR" sz="2400" b="1" spc="-100" dirty="0">
                          <a:solidFill>
                            <a:srgbClr val="FF0000"/>
                          </a:solidFill>
                          <a:latin typeface="Calibri" panose="020F0502020204030204" pitchFamily="34" charset="0"/>
                          <a:ea typeface="Calibri" panose="020F0502020204030204" pitchFamily="34" charset="0"/>
                          <a:cs typeface="Calibri" panose="020F0502020204030204" pitchFamily="34" charset="0"/>
                        </a:rPr>
                        <a:t>Kariyer </a:t>
                      </a:r>
                      <a:r>
                        <a:rPr lang="tr-TR" sz="2400" b="1" spc="-90" dirty="0">
                          <a:solidFill>
                            <a:srgbClr val="FF0000"/>
                          </a:solidFill>
                          <a:latin typeface="Calibri" panose="020F0502020204030204" pitchFamily="34" charset="0"/>
                          <a:ea typeface="Calibri" panose="020F0502020204030204" pitchFamily="34" charset="0"/>
                          <a:cs typeface="Calibri" panose="020F0502020204030204" pitchFamily="34" charset="0"/>
                        </a:rPr>
                        <a:t>Merkezi,  </a:t>
                      </a:r>
                      <a:r>
                        <a:rPr lang="tr-TR" sz="2400" b="1" spc="-105" dirty="0">
                          <a:solidFill>
                            <a:srgbClr val="FF0000"/>
                          </a:solidFill>
                          <a:latin typeface="Calibri" panose="020F0502020204030204" pitchFamily="34" charset="0"/>
                          <a:ea typeface="Calibri" panose="020F0502020204030204" pitchFamily="34" charset="0"/>
                          <a:cs typeface="Calibri" panose="020F0502020204030204" pitchFamily="34" charset="0"/>
                        </a:rPr>
                        <a:t>Engelli </a:t>
                      </a:r>
                      <a:r>
                        <a:rPr lang="tr-TR" sz="2400" b="1" spc="-95" dirty="0">
                          <a:solidFill>
                            <a:srgbClr val="FF0000"/>
                          </a:solidFill>
                          <a:latin typeface="Calibri" panose="020F0502020204030204" pitchFamily="34" charset="0"/>
                          <a:ea typeface="Calibri" panose="020F0502020204030204" pitchFamily="34" charset="0"/>
                          <a:cs typeface="Calibri" panose="020F0502020204030204" pitchFamily="34" charset="0"/>
                        </a:rPr>
                        <a:t>Öğrenci </a:t>
                      </a:r>
                      <a:r>
                        <a:rPr lang="tr-TR" sz="2400" b="1" spc="-80" dirty="0">
                          <a:solidFill>
                            <a:srgbClr val="FF0000"/>
                          </a:solidFill>
                          <a:latin typeface="Calibri" panose="020F0502020204030204" pitchFamily="34" charset="0"/>
                          <a:ea typeface="Calibri" panose="020F0502020204030204" pitchFamily="34" charset="0"/>
                          <a:cs typeface="Calibri" panose="020F0502020204030204" pitchFamily="34" charset="0"/>
                        </a:rPr>
                        <a:t>Birimi </a:t>
                      </a:r>
                      <a:r>
                        <a:rPr lang="tr-TR" sz="2400" b="1" spc="-85" dirty="0">
                          <a:solidFill>
                            <a:srgbClr val="FF0000"/>
                          </a:solidFill>
                          <a:latin typeface="Calibri" panose="020F0502020204030204" pitchFamily="34" charset="0"/>
                          <a:ea typeface="Calibri" panose="020F0502020204030204" pitchFamily="34" charset="0"/>
                          <a:cs typeface="Calibri" panose="020F0502020204030204" pitchFamily="34" charset="0"/>
                        </a:rPr>
                        <a:t>vb.) </a:t>
                      </a:r>
                      <a:r>
                        <a:rPr lang="tr-TR" sz="2400" b="1" u="sng" spc="-95" dirty="0">
                          <a:solidFill>
                            <a:srgbClr val="FF0000"/>
                          </a:solidFill>
                          <a:latin typeface="Calibri" panose="020F0502020204030204" pitchFamily="34" charset="0"/>
                          <a:ea typeface="Calibri" panose="020F0502020204030204" pitchFamily="34" charset="0"/>
                          <a:cs typeface="Calibri" panose="020F0502020204030204" pitchFamily="34" charset="0"/>
                        </a:rPr>
                        <a:t>yöneticileri</a:t>
                      </a:r>
                      <a:r>
                        <a:rPr lang="tr-TR" sz="2400" b="1" spc="-95" dirty="0">
                          <a:solidFill>
                            <a:srgbClr val="FF0000"/>
                          </a:solidFill>
                          <a:latin typeface="Calibri" panose="020F0502020204030204" pitchFamily="34" charset="0"/>
                          <a:ea typeface="Calibri" panose="020F0502020204030204" pitchFamily="34" charset="0"/>
                          <a:cs typeface="Calibri" panose="020F0502020204030204" pitchFamily="34" charset="0"/>
                        </a:rPr>
                        <a:t>yle </a:t>
                      </a:r>
                      <a:r>
                        <a:rPr lang="tr-TR" sz="2400" b="1" spc="-85" dirty="0">
                          <a:solidFill>
                            <a:srgbClr val="FF0000"/>
                          </a:solidFill>
                          <a:latin typeface="Calibri" panose="020F0502020204030204" pitchFamily="34" charset="0"/>
                          <a:ea typeface="Calibri" panose="020F0502020204030204" pitchFamily="34" charset="0"/>
                          <a:cs typeface="Calibri" panose="020F0502020204030204" pitchFamily="34" charset="0"/>
                        </a:rPr>
                        <a:t>görüşme  </a:t>
                      </a:r>
                      <a:r>
                        <a:rPr lang="tr-TR" sz="2400" b="1" spc="-100" dirty="0">
                          <a:solidFill>
                            <a:srgbClr val="FF0000"/>
                          </a:solidFill>
                          <a:latin typeface="Calibri" panose="020F0502020204030204" pitchFamily="34" charset="0"/>
                          <a:ea typeface="Calibri" panose="020F0502020204030204" pitchFamily="34" charset="0"/>
                          <a:cs typeface="Calibri" panose="020F0502020204030204" pitchFamily="34" charset="0"/>
                        </a:rPr>
                        <a:t>gerçekleştirilmesi</a:t>
                      </a:r>
                      <a:endParaRPr lang="tr-TR" sz="24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txBody>
                  <a:tcPr marL="0" marR="0" marT="5080" marB="0" anchor="ctr">
                    <a:lnL w="12700">
                      <a:solidFill>
                        <a:srgbClr val="231F20"/>
                      </a:solidFill>
                      <a:prstDash val="solid"/>
                    </a:lnL>
                    <a:lnR w="12700">
                      <a:solidFill>
                        <a:srgbClr val="231F20"/>
                      </a:solidFill>
                      <a:prstDash val="soli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07950" marR="62865" indent="0" algn="l">
                        <a:lnSpc>
                          <a:spcPct val="100000"/>
                        </a:lnSpc>
                        <a:spcBef>
                          <a:spcPts val="330"/>
                        </a:spcBef>
                        <a:buFont typeface="Wingdings" panose="05000000000000000000" pitchFamily="2" charset="2"/>
                        <a:buNone/>
                      </a:pPr>
                      <a:r>
                        <a:rPr lang="tr-TR" sz="2000" spc="-80" dirty="0">
                          <a:solidFill>
                            <a:schemeClr val="tx1"/>
                          </a:solidFill>
                          <a:latin typeface="Calibri" panose="020F0502020204030204" pitchFamily="34" charset="0"/>
                          <a:ea typeface="Calibri" panose="020F0502020204030204" pitchFamily="34" charset="0"/>
                          <a:cs typeface="Calibri" panose="020F0502020204030204" pitchFamily="34" charset="0"/>
                        </a:rPr>
                        <a:t>İdari </a:t>
                      </a:r>
                      <a:r>
                        <a:rPr lang="tr-TR" sz="2000" spc="-70" dirty="0">
                          <a:solidFill>
                            <a:schemeClr val="tx1"/>
                          </a:solidFill>
                          <a:latin typeface="Calibri" panose="020F0502020204030204" pitchFamily="34" charset="0"/>
                          <a:ea typeface="Calibri" panose="020F0502020204030204" pitchFamily="34" charset="0"/>
                          <a:cs typeface="Calibri" panose="020F0502020204030204" pitchFamily="34" charset="0"/>
                        </a:rPr>
                        <a:t>birimlerin </a:t>
                      </a:r>
                      <a:r>
                        <a:rPr lang="tr-TR" sz="2000" spc="-90" dirty="0">
                          <a:solidFill>
                            <a:schemeClr val="tx1"/>
                          </a:solidFill>
                          <a:latin typeface="Calibri" panose="020F0502020204030204" pitchFamily="34" charset="0"/>
                          <a:ea typeface="Calibri" panose="020F0502020204030204" pitchFamily="34" charset="0"/>
                          <a:cs typeface="Calibri" panose="020F0502020204030204" pitchFamily="34" charset="0"/>
                        </a:rPr>
                        <a:t>yöneticile</a:t>
                      </a:r>
                      <a:r>
                        <a:rPr lang="tr-TR" sz="2000" spc="-65" dirty="0">
                          <a:solidFill>
                            <a:schemeClr val="tx1"/>
                          </a:solidFill>
                          <a:latin typeface="Calibri" panose="020F0502020204030204" pitchFamily="34" charset="0"/>
                          <a:ea typeface="Calibri" panose="020F0502020204030204" pitchFamily="34" charset="0"/>
                          <a:cs typeface="Calibri" panose="020F0502020204030204" pitchFamily="34" charset="0"/>
                        </a:rPr>
                        <a:t>ri </a:t>
                      </a:r>
                      <a:r>
                        <a:rPr lang="tr-TR" sz="2000" spc="-90" dirty="0">
                          <a:solidFill>
                            <a:schemeClr val="tx1"/>
                          </a:solidFill>
                          <a:latin typeface="Calibri" panose="020F0502020204030204" pitchFamily="34" charset="0"/>
                          <a:ea typeface="Calibri" panose="020F0502020204030204" pitchFamily="34" charset="0"/>
                          <a:cs typeface="Calibri" panose="020F0502020204030204" pitchFamily="34" charset="0"/>
                        </a:rPr>
                        <a:t>ile </a:t>
                      </a:r>
                      <a:r>
                        <a:rPr lang="tr-TR" sz="2000" spc="-60" dirty="0">
                          <a:solidFill>
                            <a:schemeClr val="tx1"/>
                          </a:solidFill>
                          <a:latin typeface="Calibri" panose="020F0502020204030204" pitchFamily="34" charset="0"/>
                          <a:ea typeface="Calibri" panose="020F0502020204030204" pitchFamily="34" charset="0"/>
                          <a:cs typeface="Calibri" panose="020F0502020204030204" pitchFamily="34" charset="0"/>
                        </a:rPr>
                        <a:t>bir </a:t>
                      </a:r>
                      <a:r>
                        <a:rPr lang="tr-TR" sz="2000" spc="-100" dirty="0">
                          <a:solidFill>
                            <a:schemeClr val="tx1"/>
                          </a:solidFill>
                          <a:latin typeface="Calibri" panose="020F0502020204030204" pitchFamily="34" charset="0"/>
                          <a:ea typeface="Calibri" panose="020F0502020204030204" pitchFamily="34" charset="0"/>
                          <a:cs typeface="Calibri" panose="020F0502020204030204" pitchFamily="34" charset="0"/>
                        </a:rPr>
                        <a:t>araya gelerek;</a:t>
                      </a:r>
                    </a:p>
                    <a:p>
                      <a:pPr marL="450850" marR="62865" indent="-342900" algn="l">
                        <a:lnSpc>
                          <a:spcPct val="100000"/>
                        </a:lnSpc>
                        <a:spcBef>
                          <a:spcPts val="330"/>
                        </a:spcBef>
                        <a:buFont typeface="Wingdings" panose="05000000000000000000" pitchFamily="2" charset="2"/>
                        <a:buChar char="ü"/>
                      </a:pPr>
                      <a:r>
                        <a:rPr lang="tr-TR" sz="2000" spc="-105" dirty="0">
                          <a:solidFill>
                            <a:schemeClr val="tx1"/>
                          </a:solidFill>
                          <a:latin typeface="Calibri" panose="020F0502020204030204" pitchFamily="34" charset="0"/>
                          <a:ea typeface="Calibri" panose="020F0502020204030204" pitchFamily="34" charset="0"/>
                          <a:cs typeface="Calibri" panose="020F0502020204030204" pitchFamily="34" charset="0"/>
                        </a:rPr>
                        <a:t>Kalite </a:t>
                      </a:r>
                      <a:r>
                        <a:rPr lang="tr-TR" sz="2000" spc="-90" dirty="0">
                          <a:solidFill>
                            <a:schemeClr val="tx1"/>
                          </a:solidFill>
                          <a:latin typeface="Calibri" panose="020F0502020204030204" pitchFamily="34" charset="0"/>
                          <a:ea typeface="Calibri" panose="020F0502020204030204" pitchFamily="34" charset="0"/>
                          <a:cs typeface="Calibri" panose="020F0502020204030204" pitchFamily="34" charset="0"/>
                        </a:rPr>
                        <a:t>süreçlerinin </a:t>
                      </a:r>
                      <a:r>
                        <a:rPr lang="tr-TR" sz="2000" spc="-75" dirty="0">
                          <a:solidFill>
                            <a:schemeClr val="tx1"/>
                          </a:solidFill>
                          <a:latin typeface="Calibri" panose="020F0502020204030204" pitchFamily="34" charset="0"/>
                          <a:ea typeface="Calibri" panose="020F0502020204030204" pitchFamily="34" charset="0"/>
                          <a:cs typeface="Calibri" panose="020F0502020204030204" pitchFamily="34" charset="0"/>
                        </a:rPr>
                        <a:t>birimlere </a:t>
                      </a:r>
                      <a:r>
                        <a:rPr lang="tr-TR" sz="2000" spc="-90" dirty="0" smtClean="0">
                          <a:solidFill>
                            <a:schemeClr val="tx1"/>
                          </a:solidFill>
                          <a:latin typeface="Calibri" panose="020F0502020204030204" pitchFamily="34" charset="0"/>
                          <a:ea typeface="Calibri" panose="020F0502020204030204" pitchFamily="34" charset="0"/>
                          <a:cs typeface="Calibri" panose="020F0502020204030204" pitchFamily="34" charset="0"/>
                        </a:rPr>
                        <a:t>yayılımı,</a:t>
                      </a:r>
                      <a:r>
                        <a:rPr lang="tr-TR" sz="2000" spc="-90" baseline="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tr-TR" sz="2000" spc="-75" dirty="0" smtClean="0">
                          <a:solidFill>
                            <a:schemeClr val="tx1"/>
                          </a:solidFill>
                          <a:latin typeface="Calibri" panose="020F0502020204030204" pitchFamily="34" charset="0"/>
                          <a:ea typeface="Calibri" panose="020F0502020204030204" pitchFamily="34" charset="0"/>
                          <a:cs typeface="Calibri" panose="020F0502020204030204" pitchFamily="34" charset="0"/>
                        </a:rPr>
                        <a:t>birim(</a:t>
                      </a:r>
                      <a:r>
                        <a:rPr lang="tr-TR" sz="2000" spc="-75"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ler</a:t>
                      </a:r>
                      <a:r>
                        <a:rPr lang="tr-TR" sz="2000" spc="-75" dirty="0" smtClean="0">
                          <a:solidFill>
                            <a:schemeClr val="tx1"/>
                          </a:solidFill>
                          <a:latin typeface="Calibri" panose="020F0502020204030204" pitchFamily="34" charset="0"/>
                          <a:ea typeface="Calibri" panose="020F0502020204030204" pitchFamily="34" charset="0"/>
                          <a:cs typeface="Calibri" panose="020F0502020204030204" pitchFamily="34" charset="0"/>
                        </a:rPr>
                        <a:t>)in hedefleri </a:t>
                      </a:r>
                      <a:r>
                        <a:rPr lang="tr-TR" sz="2000" spc="-110" dirty="0" smtClean="0">
                          <a:solidFill>
                            <a:schemeClr val="tx1"/>
                          </a:solidFill>
                          <a:latin typeface="Calibri" panose="020F0502020204030204" pitchFamily="34" charset="0"/>
                          <a:ea typeface="Calibri" panose="020F0502020204030204" pitchFamily="34" charset="0"/>
                          <a:cs typeface="Calibri" panose="020F0502020204030204" pitchFamily="34" charset="0"/>
                        </a:rPr>
                        <a:t>ve </a:t>
                      </a:r>
                      <a:r>
                        <a:rPr lang="tr-TR" sz="2000" spc="-55" dirty="0" smtClean="0">
                          <a:solidFill>
                            <a:schemeClr val="tx1"/>
                          </a:solidFill>
                          <a:latin typeface="Calibri" panose="020F0502020204030204" pitchFamily="34" charset="0"/>
                          <a:ea typeface="Calibri" panose="020F0502020204030204" pitchFamily="34" charset="0"/>
                          <a:cs typeface="Calibri" panose="020F0502020204030204" pitchFamily="34" charset="0"/>
                        </a:rPr>
                        <a:t>bu</a:t>
                      </a:r>
                      <a:r>
                        <a:rPr lang="tr-TR" sz="2000" spc="-55" baseline="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tr-TR" sz="2000" spc="-75" dirty="0" smtClean="0">
                          <a:solidFill>
                            <a:schemeClr val="tx1"/>
                          </a:solidFill>
                          <a:latin typeface="Calibri" panose="020F0502020204030204" pitchFamily="34" charset="0"/>
                          <a:ea typeface="Calibri" panose="020F0502020204030204" pitchFamily="34" charset="0"/>
                          <a:cs typeface="Calibri" panose="020F0502020204030204" pitchFamily="34" charset="0"/>
                        </a:rPr>
                        <a:t>hedeflerin </a:t>
                      </a:r>
                      <a:r>
                        <a:rPr lang="tr-TR" sz="2000" spc="-70" dirty="0">
                          <a:solidFill>
                            <a:schemeClr val="tx1"/>
                          </a:solidFill>
                          <a:latin typeface="Calibri" panose="020F0502020204030204" pitchFamily="34" charset="0"/>
                          <a:ea typeface="Calibri" panose="020F0502020204030204" pitchFamily="34" charset="0"/>
                          <a:cs typeface="Calibri" panose="020F0502020204030204" pitchFamily="34" charset="0"/>
                        </a:rPr>
                        <a:t>kurumun </a:t>
                      </a:r>
                      <a:r>
                        <a:rPr lang="tr-TR" sz="2000" spc="-90" dirty="0">
                          <a:solidFill>
                            <a:schemeClr val="tx1"/>
                          </a:solidFill>
                          <a:latin typeface="Calibri" panose="020F0502020204030204" pitchFamily="34" charset="0"/>
                          <a:ea typeface="Calibri" panose="020F0502020204030204" pitchFamily="34" charset="0"/>
                          <a:cs typeface="Calibri" panose="020F0502020204030204" pitchFamily="34" charset="0"/>
                        </a:rPr>
                        <a:t>strate</a:t>
                      </a:r>
                      <a:r>
                        <a:rPr lang="tr-TR" sz="2000" spc="-105" dirty="0">
                          <a:solidFill>
                            <a:schemeClr val="tx1"/>
                          </a:solidFill>
                          <a:latin typeface="Calibri" panose="020F0502020204030204" pitchFamily="34" charset="0"/>
                          <a:ea typeface="Calibri" panose="020F0502020204030204" pitchFamily="34" charset="0"/>
                          <a:cs typeface="Calibri" panose="020F0502020204030204" pitchFamily="34" charset="0"/>
                        </a:rPr>
                        <a:t>jik </a:t>
                      </a:r>
                      <a:r>
                        <a:rPr lang="tr-TR" sz="2000" spc="-75" dirty="0">
                          <a:solidFill>
                            <a:schemeClr val="tx1"/>
                          </a:solidFill>
                          <a:latin typeface="Calibri" panose="020F0502020204030204" pitchFamily="34" charset="0"/>
                          <a:ea typeface="Calibri" panose="020F0502020204030204" pitchFamily="34" charset="0"/>
                          <a:cs typeface="Calibri" panose="020F0502020204030204" pitchFamily="34" charset="0"/>
                        </a:rPr>
                        <a:t>hedefleri </a:t>
                      </a:r>
                      <a:r>
                        <a:rPr lang="tr-TR" sz="2000" spc="-100" dirty="0">
                          <a:solidFill>
                            <a:schemeClr val="tx1"/>
                          </a:solidFill>
                          <a:latin typeface="Calibri" panose="020F0502020204030204" pitchFamily="34" charset="0"/>
                          <a:ea typeface="Calibri" panose="020F0502020204030204" pitchFamily="34" charset="0"/>
                          <a:cs typeface="Calibri" panose="020F0502020204030204" pitchFamily="34" charset="0"/>
                        </a:rPr>
                        <a:t>içerisindeki </a:t>
                      </a:r>
                      <a:r>
                        <a:rPr lang="tr-TR" sz="2000" spc="-85" dirty="0">
                          <a:solidFill>
                            <a:schemeClr val="tx1"/>
                          </a:solidFill>
                          <a:latin typeface="Calibri" panose="020F0502020204030204" pitchFamily="34" charset="0"/>
                          <a:ea typeface="Calibri" panose="020F0502020204030204" pitchFamily="34" charset="0"/>
                          <a:cs typeface="Calibri" panose="020F0502020204030204" pitchFamily="34" charset="0"/>
                        </a:rPr>
                        <a:t>yeri,  </a:t>
                      </a:r>
                    </a:p>
                    <a:p>
                      <a:pPr marL="450850" marR="62865" indent="-342900" algn="l">
                        <a:lnSpc>
                          <a:spcPct val="100000"/>
                        </a:lnSpc>
                        <a:spcBef>
                          <a:spcPts val="330"/>
                        </a:spcBef>
                        <a:buFont typeface="Wingdings" panose="05000000000000000000" pitchFamily="2" charset="2"/>
                        <a:buChar char="ü"/>
                      </a:pPr>
                      <a:r>
                        <a:rPr lang="tr-TR" sz="2000" spc="-85" dirty="0">
                          <a:solidFill>
                            <a:schemeClr val="tx1"/>
                          </a:solidFill>
                          <a:latin typeface="Calibri" panose="020F0502020204030204" pitchFamily="34" charset="0"/>
                          <a:ea typeface="Calibri" panose="020F0502020204030204" pitchFamily="34" charset="0"/>
                          <a:cs typeface="Calibri" panose="020F0502020204030204" pitchFamily="34" charset="0"/>
                        </a:rPr>
                        <a:t>Paydaşların </a:t>
                      </a:r>
                      <a:r>
                        <a:rPr lang="tr-TR" sz="2000" spc="-100" dirty="0">
                          <a:solidFill>
                            <a:schemeClr val="tx1"/>
                          </a:solidFill>
                          <a:latin typeface="Calibri" panose="020F0502020204030204" pitchFamily="34" charset="0"/>
                          <a:ea typeface="Calibri" panose="020F0502020204030204" pitchFamily="34" charset="0"/>
                          <a:cs typeface="Calibri" panose="020F0502020204030204" pitchFamily="34" charset="0"/>
                        </a:rPr>
                        <a:t>süreçlere </a:t>
                      </a:r>
                      <a:r>
                        <a:rPr lang="tr-TR" sz="2000" spc="-95" dirty="0">
                          <a:solidFill>
                            <a:schemeClr val="tx1"/>
                          </a:solidFill>
                          <a:latin typeface="Calibri" panose="020F0502020204030204" pitchFamily="34" charset="0"/>
                          <a:ea typeface="Calibri" panose="020F0502020204030204" pitchFamily="34" charset="0"/>
                          <a:cs typeface="Calibri" panose="020F0502020204030204" pitchFamily="34" charset="0"/>
                        </a:rPr>
                        <a:t>katılımı  ve</a:t>
                      </a:r>
                    </a:p>
                    <a:p>
                      <a:pPr marL="450850" marR="62865" indent="-342900" algn="l">
                        <a:lnSpc>
                          <a:spcPct val="100000"/>
                        </a:lnSpc>
                        <a:spcBef>
                          <a:spcPts val="330"/>
                        </a:spcBef>
                        <a:buFont typeface="Wingdings" panose="05000000000000000000" pitchFamily="2" charset="2"/>
                        <a:buChar char="ü"/>
                      </a:pPr>
                      <a:r>
                        <a:rPr lang="tr-TR" sz="2000" spc="-110" dirty="0">
                          <a:solidFill>
                            <a:schemeClr val="tx1"/>
                          </a:solidFill>
                          <a:latin typeface="Calibri" panose="020F0502020204030204" pitchFamily="34" charset="0"/>
                          <a:ea typeface="Calibri" panose="020F0502020204030204" pitchFamily="34" charset="0"/>
                          <a:cs typeface="Calibri" panose="020F0502020204030204" pitchFamily="34" charset="0"/>
                        </a:rPr>
                        <a:t>S</a:t>
                      </a:r>
                      <a:r>
                        <a:rPr lang="tr-TR" sz="2000" spc="-95" dirty="0">
                          <a:solidFill>
                            <a:schemeClr val="tx1"/>
                          </a:solidFill>
                          <a:latin typeface="Calibri" panose="020F0502020204030204" pitchFamily="34" charset="0"/>
                          <a:ea typeface="Calibri" panose="020F0502020204030204" pitchFamily="34" charset="0"/>
                          <a:cs typeface="Calibri" panose="020F0502020204030204" pitchFamily="34" charset="0"/>
                        </a:rPr>
                        <a:t>ürekli </a:t>
                      </a:r>
                      <a:r>
                        <a:rPr lang="tr-TR" sz="2000" spc="-100" dirty="0">
                          <a:solidFill>
                            <a:schemeClr val="tx1"/>
                          </a:solidFill>
                          <a:latin typeface="Calibri" panose="020F0502020204030204" pitchFamily="34" charset="0"/>
                          <a:ea typeface="Calibri" panose="020F0502020204030204" pitchFamily="34" charset="0"/>
                          <a:cs typeface="Calibri" panose="020F0502020204030204" pitchFamily="34" charset="0"/>
                        </a:rPr>
                        <a:t>iyileşme </a:t>
                      </a:r>
                      <a:r>
                        <a:rPr lang="tr-TR" sz="2000" spc="-105" dirty="0" smtClean="0">
                          <a:solidFill>
                            <a:schemeClr val="tx1"/>
                          </a:solidFill>
                          <a:latin typeface="Calibri" panose="020F0502020204030204" pitchFamily="34" charset="0"/>
                          <a:ea typeface="Calibri" panose="020F0502020204030204" pitchFamily="34" charset="0"/>
                          <a:cs typeface="Calibri" panose="020F0502020204030204" pitchFamily="34" charset="0"/>
                        </a:rPr>
                        <a:t>çalışmaları</a:t>
                      </a:r>
                      <a:r>
                        <a:rPr lang="tr-TR" sz="2000" spc="-105" baseline="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tr-TR" sz="2000" spc="-95" dirty="0" smtClean="0">
                          <a:solidFill>
                            <a:schemeClr val="tx1"/>
                          </a:solidFill>
                          <a:latin typeface="Calibri" panose="020F0502020204030204" pitchFamily="34" charset="0"/>
                          <a:ea typeface="Calibri" panose="020F0502020204030204" pitchFamily="34" charset="0"/>
                          <a:cs typeface="Calibri" panose="020F0502020204030204" pitchFamily="34" charset="0"/>
                        </a:rPr>
                        <a:t>hakkında </a:t>
                      </a:r>
                      <a:r>
                        <a:rPr lang="tr-TR" sz="2000" spc="-80" dirty="0">
                          <a:solidFill>
                            <a:schemeClr val="tx1"/>
                          </a:solidFill>
                          <a:latin typeface="Calibri" panose="020F0502020204030204" pitchFamily="34" charset="0"/>
                          <a:ea typeface="Calibri" panose="020F0502020204030204" pitchFamily="34" charset="0"/>
                          <a:cs typeface="Calibri" panose="020F0502020204030204" pitchFamily="34" charset="0"/>
                        </a:rPr>
                        <a:t>görüşleri</a:t>
                      </a:r>
                      <a:r>
                        <a:rPr lang="tr-TR" sz="2000" spc="-6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tr-TR" sz="2000" spc="-80" dirty="0">
                          <a:solidFill>
                            <a:schemeClr val="tx1"/>
                          </a:solidFill>
                          <a:latin typeface="Calibri" panose="020F0502020204030204" pitchFamily="34" charset="0"/>
                          <a:ea typeface="Calibri" panose="020F0502020204030204" pitchFamily="34" charset="0"/>
                          <a:cs typeface="Calibri" panose="020F0502020204030204" pitchFamily="34" charset="0"/>
                        </a:rPr>
                        <a:t>alınır.</a:t>
                      </a:r>
                      <a:endParaRPr lang="tr-TR"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0" marR="0" marT="635"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extLst>
                  <a:ext uri="{0D108BD9-81ED-4DB2-BD59-A6C34878D82A}">
                    <a16:rowId xmlns:a16="http://schemas.microsoft.com/office/drawing/2014/main" val="294326563"/>
                  </a:ext>
                </a:extLst>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3780646478"/>
              </p:ext>
            </p:extLst>
          </p:nvPr>
        </p:nvGraphicFramePr>
        <p:xfrm>
          <a:off x="536358" y="4747492"/>
          <a:ext cx="11046259" cy="1468582"/>
        </p:xfrm>
        <a:graphic>
          <a:graphicData uri="http://schemas.openxmlformats.org/drawingml/2006/table">
            <a:tbl>
              <a:tblPr firstRow="1" bandRow="1"/>
              <a:tblGrid>
                <a:gridCol w="5646783">
                  <a:extLst>
                    <a:ext uri="{9D8B030D-6E8A-4147-A177-3AD203B41FA5}">
                      <a16:colId xmlns:a16="http://schemas.microsoft.com/office/drawing/2014/main" val="2213909742"/>
                    </a:ext>
                  </a:extLst>
                </a:gridCol>
                <a:gridCol w="5399476">
                  <a:extLst>
                    <a:ext uri="{9D8B030D-6E8A-4147-A177-3AD203B41FA5}">
                      <a16:colId xmlns:a16="http://schemas.microsoft.com/office/drawing/2014/main" val="2406974996"/>
                    </a:ext>
                  </a:extLst>
                </a:gridCol>
              </a:tblGrid>
              <a:tr h="146858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71755" marR="345440">
                        <a:lnSpc>
                          <a:spcPct val="100000"/>
                        </a:lnSpc>
                        <a:spcBef>
                          <a:spcPts val="750"/>
                        </a:spcBef>
                      </a:pPr>
                      <a:r>
                        <a:rPr lang="tr-TR" sz="2400" b="1" spc="-114" dirty="0">
                          <a:solidFill>
                            <a:srgbClr val="FF0000"/>
                          </a:solidFill>
                          <a:latin typeface="Calibri" panose="020F0502020204030204" pitchFamily="34" charset="0"/>
                          <a:ea typeface="Calibri" panose="020F0502020204030204" pitchFamily="34" charset="0"/>
                          <a:cs typeface="Calibri" panose="020F0502020204030204" pitchFamily="34" charset="0"/>
                        </a:rPr>
                        <a:t>Seçilen </a:t>
                      </a:r>
                      <a:r>
                        <a:rPr lang="tr-TR" sz="2400" b="1" spc="-75" dirty="0">
                          <a:solidFill>
                            <a:srgbClr val="FF0000"/>
                          </a:solidFill>
                          <a:latin typeface="Calibri" panose="020F0502020204030204" pitchFamily="34" charset="0"/>
                          <a:ea typeface="Calibri" panose="020F0502020204030204" pitchFamily="34" charset="0"/>
                          <a:cs typeface="Calibri" panose="020F0502020204030204" pitchFamily="34" charset="0"/>
                        </a:rPr>
                        <a:t>idari birimlerde </a:t>
                      </a:r>
                      <a:r>
                        <a:rPr lang="tr-TR" sz="2400" b="1" spc="-70" dirty="0">
                          <a:solidFill>
                            <a:srgbClr val="FF0000"/>
                          </a:solidFill>
                          <a:latin typeface="Calibri" panose="020F0502020204030204" pitchFamily="34" charset="0"/>
                          <a:ea typeface="Calibri" panose="020F0502020204030204" pitchFamily="34" charset="0"/>
                          <a:cs typeface="Calibri" panose="020F0502020204030204" pitchFamily="34" charset="0"/>
                        </a:rPr>
                        <a:t>bulunan </a:t>
                      </a:r>
                      <a:r>
                        <a:rPr lang="tr-TR" sz="2400" b="1" u="sng" spc="-75" dirty="0">
                          <a:solidFill>
                            <a:srgbClr val="FF0000"/>
                          </a:solidFill>
                          <a:latin typeface="Calibri" panose="020F0502020204030204" pitchFamily="34" charset="0"/>
                          <a:ea typeface="Calibri" panose="020F0502020204030204" pitchFamily="34" charset="0"/>
                          <a:cs typeface="Calibri" panose="020F0502020204030204" pitchFamily="34" charset="0"/>
                        </a:rPr>
                        <a:t>idari </a:t>
                      </a:r>
                      <a:r>
                        <a:rPr lang="tr-TR" sz="2400" b="1" u="sng" spc="-85" dirty="0">
                          <a:solidFill>
                            <a:srgbClr val="FF0000"/>
                          </a:solidFill>
                          <a:latin typeface="Calibri" panose="020F0502020204030204" pitchFamily="34" charset="0"/>
                          <a:ea typeface="Calibri" panose="020F0502020204030204" pitchFamily="34" charset="0"/>
                          <a:cs typeface="Calibri" panose="020F0502020204030204" pitchFamily="34" charset="0"/>
                        </a:rPr>
                        <a:t>personel</a:t>
                      </a:r>
                      <a:r>
                        <a:rPr lang="tr-TR" sz="2400" b="1" spc="-85" dirty="0">
                          <a:solidFill>
                            <a:srgbClr val="FF0000"/>
                          </a:solidFill>
                          <a:latin typeface="Calibri" panose="020F0502020204030204" pitchFamily="34" charset="0"/>
                          <a:ea typeface="Calibri" panose="020F0502020204030204" pitchFamily="34" charset="0"/>
                          <a:cs typeface="Calibri" panose="020F0502020204030204" pitchFamily="34" charset="0"/>
                        </a:rPr>
                        <a:t>le  görüşülmesi</a:t>
                      </a:r>
                      <a:endParaRPr lang="tr-TR" sz="24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txBody>
                  <a:tcPr marL="0" marR="0" marT="508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14655" marR="63500" indent="-342900" algn="l">
                        <a:lnSpc>
                          <a:spcPct val="100000"/>
                        </a:lnSpc>
                        <a:spcBef>
                          <a:spcPts val="165"/>
                        </a:spcBef>
                        <a:buFont typeface="Wingdings" panose="05000000000000000000" pitchFamily="2" charset="2"/>
                        <a:buChar char="ü"/>
                      </a:pPr>
                      <a:r>
                        <a:rPr lang="tr-TR" sz="2000" spc="-95" dirty="0">
                          <a:solidFill>
                            <a:srgbClr val="231F20"/>
                          </a:solidFill>
                          <a:latin typeface="Calibri" panose="020F0502020204030204" pitchFamily="34" charset="0"/>
                          <a:ea typeface="Calibri" panose="020F0502020204030204" pitchFamily="34" charset="0"/>
                          <a:cs typeface="Calibri" panose="020F0502020204030204" pitchFamily="34" charset="0"/>
                        </a:rPr>
                        <a:t>Toplantıda </a:t>
                      </a:r>
                      <a:r>
                        <a:rPr lang="tr-TR" sz="2000" spc="-75" dirty="0">
                          <a:solidFill>
                            <a:srgbClr val="231F20"/>
                          </a:solidFill>
                          <a:latin typeface="Calibri" panose="020F0502020204030204" pitchFamily="34" charset="0"/>
                          <a:ea typeface="Calibri" panose="020F0502020204030204" pitchFamily="34" charset="0"/>
                          <a:cs typeface="Calibri" panose="020F0502020204030204" pitchFamily="34" charset="0"/>
                        </a:rPr>
                        <a:t>idari personelin </a:t>
                      </a:r>
                      <a:r>
                        <a:rPr lang="tr-TR" sz="2000" spc="-85" dirty="0">
                          <a:solidFill>
                            <a:srgbClr val="231F20"/>
                          </a:solidFill>
                          <a:latin typeface="Calibri" panose="020F0502020204030204" pitchFamily="34" charset="0"/>
                          <a:ea typeface="Calibri" panose="020F0502020204030204" pitchFamily="34" charset="0"/>
                          <a:cs typeface="Calibri" panose="020F0502020204030204" pitchFamily="34" charset="0"/>
                        </a:rPr>
                        <a:t>yönetim </a:t>
                      </a:r>
                      <a:r>
                        <a:rPr lang="tr-TR" sz="2000" spc="-90" dirty="0">
                          <a:solidFill>
                            <a:srgbClr val="231F20"/>
                          </a:solidFill>
                          <a:latin typeface="Calibri" panose="020F0502020204030204" pitchFamily="34" charset="0"/>
                          <a:ea typeface="Calibri" panose="020F0502020204030204" pitchFamily="34" charset="0"/>
                          <a:cs typeface="Calibri" panose="020F0502020204030204" pitchFamily="34" charset="0"/>
                        </a:rPr>
                        <a:t>ile ilişkileri, </a:t>
                      </a:r>
                    </a:p>
                    <a:p>
                      <a:pPr marL="414655" marR="63500" indent="-342900" algn="l">
                        <a:lnSpc>
                          <a:spcPct val="100000"/>
                        </a:lnSpc>
                        <a:spcBef>
                          <a:spcPts val="165"/>
                        </a:spcBef>
                        <a:buFont typeface="Wingdings" panose="05000000000000000000" pitchFamily="2" charset="2"/>
                        <a:buChar char="ü"/>
                      </a:pPr>
                      <a:r>
                        <a:rPr lang="tr-TR" sz="2000" spc="-105" dirty="0">
                          <a:solidFill>
                            <a:srgbClr val="231F20"/>
                          </a:solidFill>
                          <a:latin typeface="Calibri" panose="020F0502020204030204" pitchFamily="34" charset="0"/>
                          <a:ea typeface="Calibri" panose="020F0502020204030204" pitchFamily="34" charset="0"/>
                          <a:cs typeface="Calibri" panose="020F0502020204030204" pitchFamily="34" charset="0"/>
                        </a:rPr>
                        <a:t>Kalite  </a:t>
                      </a:r>
                      <a:r>
                        <a:rPr lang="tr-TR" sz="2000" spc="-110" dirty="0">
                          <a:solidFill>
                            <a:srgbClr val="231F20"/>
                          </a:solidFill>
                          <a:latin typeface="Calibri" panose="020F0502020204030204" pitchFamily="34" charset="0"/>
                          <a:ea typeface="Calibri" panose="020F0502020204030204" pitchFamily="34" charset="0"/>
                          <a:cs typeface="Calibri" panose="020F0502020204030204" pitchFamily="34" charset="0"/>
                        </a:rPr>
                        <a:t>güvence </a:t>
                      </a:r>
                      <a:r>
                        <a:rPr lang="tr-TR" sz="2000" spc="-100" dirty="0">
                          <a:solidFill>
                            <a:srgbClr val="231F20"/>
                          </a:solidFill>
                          <a:latin typeface="Calibri" panose="020F0502020204030204" pitchFamily="34" charset="0"/>
                          <a:ea typeface="Calibri" panose="020F0502020204030204" pitchFamily="34" charset="0"/>
                          <a:cs typeface="Calibri" panose="020F0502020204030204" pitchFamily="34" charset="0"/>
                        </a:rPr>
                        <a:t>sistemindeki </a:t>
                      </a:r>
                      <a:r>
                        <a:rPr lang="tr-TR" sz="2000" spc="-60" dirty="0">
                          <a:solidFill>
                            <a:srgbClr val="231F20"/>
                          </a:solidFill>
                          <a:latin typeface="Calibri" panose="020F0502020204030204" pitchFamily="34" charset="0"/>
                          <a:ea typeface="Calibri" panose="020F0502020204030204" pitchFamily="34" charset="0"/>
                          <a:cs typeface="Calibri" panose="020F0502020204030204" pitchFamily="34" charset="0"/>
                        </a:rPr>
                        <a:t>roll</a:t>
                      </a:r>
                      <a:r>
                        <a:rPr lang="tr-TR" sz="2000" spc="-85" dirty="0">
                          <a:solidFill>
                            <a:srgbClr val="231F20"/>
                          </a:solidFill>
                          <a:latin typeface="Calibri" panose="020F0502020204030204" pitchFamily="34" charset="0"/>
                          <a:ea typeface="Calibri" panose="020F0502020204030204" pitchFamily="34" charset="0"/>
                          <a:cs typeface="Calibri" panose="020F0502020204030204" pitchFamily="34" charset="0"/>
                        </a:rPr>
                        <a:t>eri, </a:t>
                      </a:r>
                    </a:p>
                    <a:p>
                      <a:pPr marL="414655" marR="63500" indent="-342900" algn="l">
                        <a:lnSpc>
                          <a:spcPct val="100000"/>
                        </a:lnSpc>
                        <a:spcBef>
                          <a:spcPts val="165"/>
                        </a:spcBef>
                        <a:buFont typeface="Wingdings" panose="05000000000000000000" pitchFamily="2" charset="2"/>
                        <a:buChar char="ü"/>
                      </a:pPr>
                      <a:r>
                        <a:rPr lang="tr-TR" sz="2000" spc="-110" dirty="0">
                          <a:solidFill>
                            <a:srgbClr val="231F20"/>
                          </a:solidFill>
                          <a:latin typeface="Calibri" panose="020F0502020204030204" pitchFamily="34" charset="0"/>
                          <a:ea typeface="Calibri" panose="020F0502020204030204" pitchFamily="34" charset="0"/>
                          <a:cs typeface="Calibri" panose="020F0502020204030204" pitchFamily="34" charset="0"/>
                        </a:rPr>
                        <a:t>Mesleki </a:t>
                      </a:r>
                      <a:r>
                        <a:rPr lang="tr-TR" sz="2000" spc="-95" dirty="0">
                          <a:solidFill>
                            <a:srgbClr val="231F20"/>
                          </a:solidFill>
                          <a:latin typeface="Calibri" panose="020F0502020204030204" pitchFamily="34" charset="0"/>
                          <a:ea typeface="Calibri" panose="020F0502020204030204" pitchFamily="34" charset="0"/>
                          <a:cs typeface="Calibri" panose="020F0502020204030204" pitchFamily="34" charset="0"/>
                        </a:rPr>
                        <a:t>gelişimi </a:t>
                      </a:r>
                      <a:r>
                        <a:rPr lang="tr-TR" sz="2000" spc="-110" dirty="0">
                          <a:solidFill>
                            <a:srgbClr val="231F20"/>
                          </a:solidFill>
                          <a:latin typeface="Calibri" panose="020F0502020204030204" pitchFamily="34" charset="0"/>
                          <a:ea typeface="Calibri" panose="020F0502020204030204" pitchFamily="34" charset="0"/>
                          <a:cs typeface="Calibri" panose="020F0502020204030204" pitchFamily="34" charset="0"/>
                        </a:rPr>
                        <a:t>ve </a:t>
                      </a:r>
                      <a:r>
                        <a:rPr lang="tr-TR" sz="2000" spc="-70" dirty="0">
                          <a:solidFill>
                            <a:srgbClr val="231F20"/>
                          </a:solidFill>
                          <a:latin typeface="Calibri" panose="020F0502020204030204" pitchFamily="34" charset="0"/>
                          <a:ea typeface="Calibri" panose="020F0502020204030204" pitchFamily="34" charset="0"/>
                          <a:cs typeface="Calibri" panose="020F0502020204030204" pitchFamily="34" charset="0"/>
                        </a:rPr>
                        <a:t>moti</a:t>
                      </a:r>
                      <a:r>
                        <a:rPr lang="tr-TR" sz="2000" spc="-90" dirty="0">
                          <a:solidFill>
                            <a:srgbClr val="231F20"/>
                          </a:solidFill>
                          <a:latin typeface="Calibri" panose="020F0502020204030204" pitchFamily="34" charset="0"/>
                          <a:ea typeface="Calibri" panose="020F0502020204030204" pitchFamily="34" charset="0"/>
                          <a:cs typeface="Calibri" panose="020F0502020204030204" pitchFamily="34" charset="0"/>
                        </a:rPr>
                        <a:t>vasyonu, </a:t>
                      </a:r>
                    </a:p>
                    <a:p>
                      <a:pPr marL="414655" marR="63500" indent="-342900" algn="l">
                        <a:lnSpc>
                          <a:spcPct val="100000"/>
                        </a:lnSpc>
                        <a:spcBef>
                          <a:spcPts val="165"/>
                        </a:spcBef>
                        <a:buFont typeface="Wingdings" panose="05000000000000000000" pitchFamily="2" charset="2"/>
                        <a:buChar char="ü"/>
                      </a:pPr>
                      <a:r>
                        <a:rPr lang="tr-TR" sz="2000" spc="-75" dirty="0">
                          <a:solidFill>
                            <a:srgbClr val="231F20"/>
                          </a:solidFill>
                          <a:latin typeface="Calibri" panose="020F0502020204030204" pitchFamily="34" charset="0"/>
                          <a:ea typeface="Calibri" panose="020F0502020204030204" pitchFamily="34" charset="0"/>
                          <a:cs typeface="Calibri" panose="020F0502020204030204" pitchFamily="34" charset="0"/>
                        </a:rPr>
                        <a:t>Kurum </a:t>
                      </a:r>
                      <a:r>
                        <a:rPr lang="tr-TR" sz="2000" spc="-120" dirty="0">
                          <a:solidFill>
                            <a:srgbClr val="231F20"/>
                          </a:solidFill>
                          <a:latin typeface="Calibri" panose="020F0502020204030204" pitchFamily="34" charset="0"/>
                          <a:ea typeface="Calibri" panose="020F0502020204030204" pitchFamily="34" charset="0"/>
                          <a:cs typeface="Calibri" panose="020F0502020204030204" pitchFamily="34" charset="0"/>
                        </a:rPr>
                        <a:t>içi </a:t>
                      </a:r>
                      <a:r>
                        <a:rPr lang="tr-TR" sz="2000" spc="-95" dirty="0">
                          <a:solidFill>
                            <a:srgbClr val="231F20"/>
                          </a:solidFill>
                          <a:latin typeface="Calibri" panose="020F0502020204030204" pitchFamily="34" charset="0"/>
                          <a:ea typeface="Calibri" panose="020F0502020204030204" pitchFamily="34" charset="0"/>
                          <a:cs typeface="Calibri" panose="020F0502020204030204" pitchFamily="34" charset="0"/>
                        </a:rPr>
                        <a:t>iletişim </a:t>
                      </a:r>
                      <a:r>
                        <a:rPr lang="tr-TR" sz="2000" spc="-85" dirty="0" smtClean="0">
                          <a:solidFill>
                            <a:srgbClr val="231F20"/>
                          </a:solidFill>
                          <a:latin typeface="Calibri" panose="020F0502020204030204" pitchFamily="34" charset="0"/>
                          <a:ea typeface="Calibri" panose="020F0502020204030204" pitchFamily="34" charset="0"/>
                          <a:cs typeface="Calibri" panose="020F0502020204030204" pitchFamily="34" charset="0"/>
                        </a:rPr>
                        <a:t>gibi</a:t>
                      </a:r>
                      <a:r>
                        <a:rPr lang="tr-TR" sz="2000" spc="-85" baseline="0" dirty="0" smtClean="0">
                          <a:solidFill>
                            <a:srgbClr val="231F20"/>
                          </a:solidFill>
                          <a:latin typeface="Calibri" panose="020F0502020204030204" pitchFamily="34" charset="0"/>
                          <a:ea typeface="Calibri" panose="020F0502020204030204" pitchFamily="34" charset="0"/>
                          <a:cs typeface="Calibri" panose="020F0502020204030204" pitchFamily="34" charset="0"/>
                        </a:rPr>
                        <a:t> </a:t>
                      </a:r>
                      <a:r>
                        <a:rPr lang="tr-TR" sz="2000" spc="-85" dirty="0" smtClean="0">
                          <a:solidFill>
                            <a:srgbClr val="231F20"/>
                          </a:solidFill>
                          <a:latin typeface="Calibri" panose="020F0502020204030204" pitchFamily="34" charset="0"/>
                          <a:ea typeface="Calibri" panose="020F0502020204030204" pitchFamily="34" charset="0"/>
                          <a:cs typeface="Calibri" panose="020F0502020204030204" pitchFamily="34" charset="0"/>
                        </a:rPr>
                        <a:t>hususlar </a:t>
                      </a:r>
                      <a:r>
                        <a:rPr lang="tr-TR" sz="2000" spc="-105" dirty="0">
                          <a:solidFill>
                            <a:srgbClr val="231F20"/>
                          </a:solidFill>
                          <a:latin typeface="Calibri" panose="020F0502020204030204" pitchFamily="34" charset="0"/>
                          <a:ea typeface="Calibri" panose="020F0502020204030204" pitchFamily="34" charset="0"/>
                          <a:cs typeface="Calibri" panose="020F0502020204030204" pitchFamily="34" charset="0"/>
                        </a:rPr>
                        <a:t>ele</a:t>
                      </a:r>
                      <a:r>
                        <a:rPr lang="tr-TR" sz="2000" spc="-70" dirty="0">
                          <a:solidFill>
                            <a:srgbClr val="231F20"/>
                          </a:solidFill>
                          <a:latin typeface="Calibri" panose="020F0502020204030204" pitchFamily="34" charset="0"/>
                          <a:ea typeface="Calibri" panose="020F0502020204030204" pitchFamily="34" charset="0"/>
                          <a:cs typeface="Calibri" panose="020F0502020204030204" pitchFamily="34" charset="0"/>
                        </a:rPr>
                        <a:t> </a:t>
                      </a:r>
                      <a:r>
                        <a:rPr lang="tr-TR" sz="2000" spc="-80" dirty="0">
                          <a:solidFill>
                            <a:srgbClr val="231F20"/>
                          </a:solidFill>
                          <a:latin typeface="Calibri" panose="020F0502020204030204" pitchFamily="34" charset="0"/>
                          <a:ea typeface="Calibri" panose="020F0502020204030204" pitchFamily="34" charset="0"/>
                          <a:cs typeface="Calibri" panose="020F0502020204030204" pitchFamily="34" charset="0"/>
                        </a:rPr>
                        <a:t>alınır.</a:t>
                      </a:r>
                      <a:endParaRPr lang="tr-TR" sz="2000" dirty="0">
                        <a:latin typeface="Calibri" panose="020F0502020204030204" pitchFamily="34" charset="0"/>
                        <a:ea typeface="Calibri" panose="020F0502020204030204" pitchFamily="34" charset="0"/>
                        <a:cs typeface="Calibri" panose="020F0502020204030204" pitchFamily="34" charset="0"/>
                      </a:endParaRPr>
                    </a:p>
                  </a:txBody>
                  <a:tcPr marL="0" marR="0" marT="635"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extLst>
                  <a:ext uri="{0D108BD9-81ED-4DB2-BD59-A6C34878D82A}">
                    <a16:rowId xmlns:a16="http://schemas.microsoft.com/office/drawing/2014/main" val="44266742"/>
                  </a:ext>
                </a:extLst>
              </a:tr>
            </a:tbl>
          </a:graphicData>
        </a:graphic>
      </p:graphicFrame>
    </p:spTree>
    <p:extLst>
      <p:ext uri="{BB962C8B-B14F-4D97-AF65-F5344CB8AC3E}">
        <p14:creationId xmlns:p14="http://schemas.microsoft.com/office/powerpoint/2010/main" val="359731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42C0DB4F-D11D-4F54-9D3B-A709721EB97D}" type="slidenum">
              <a:rPr lang="tr-TR" smtClean="0"/>
              <a:t>25</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250124140"/>
              </p:ext>
            </p:extLst>
          </p:nvPr>
        </p:nvGraphicFramePr>
        <p:xfrm>
          <a:off x="558657" y="2049274"/>
          <a:ext cx="11023960" cy="2254872"/>
        </p:xfrm>
        <a:graphic>
          <a:graphicData uri="http://schemas.openxmlformats.org/drawingml/2006/table">
            <a:tbl>
              <a:tblPr firstRow="1" bandRow="1"/>
              <a:tblGrid>
                <a:gridCol w="5629707">
                  <a:extLst>
                    <a:ext uri="{9D8B030D-6E8A-4147-A177-3AD203B41FA5}">
                      <a16:colId xmlns:a16="http://schemas.microsoft.com/office/drawing/2014/main" val="1497961822"/>
                    </a:ext>
                  </a:extLst>
                </a:gridCol>
                <a:gridCol w="5394253">
                  <a:extLst>
                    <a:ext uri="{9D8B030D-6E8A-4147-A177-3AD203B41FA5}">
                      <a16:colId xmlns:a16="http://schemas.microsoft.com/office/drawing/2014/main" val="2297214398"/>
                    </a:ext>
                  </a:extLst>
                </a:gridCol>
              </a:tblGrid>
              <a:tr h="225487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71755" marR="345440" algn="l">
                        <a:lnSpc>
                          <a:spcPct val="100000"/>
                        </a:lnSpc>
                        <a:spcBef>
                          <a:spcPts val="750"/>
                        </a:spcBef>
                      </a:pPr>
                      <a:r>
                        <a:rPr lang="tr-TR" sz="2400" b="1" kern="1200" spc="-100" dirty="0">
                          <a:solidFill>
                            <a:srgbClr val="FF0000"/>
                          </a:solidFill>
                          <a:latin typeface="Calibri" panose="020F0502020204030204" pitchFamily="34" charset="0"/>
                          <a:ea typeface="Calibri" panose="020F0502020204030204" pitchFamily="34" charset="0"/>
                          <a:cs typeface="Calibri" panose="020F0502020204030204" pitchFamily="34" charset="0"/>
                        </a:rPr>
                        <a:t>Üniversitede bulunan </a:t>
                      </a:r>
                      <a:r>
                        <a:rPr lang="tr-TR" sz="2400" b="1" u="sng" kern="1200" spc="-100" dirty="0">
                          <a:solidFill>
                            <a:srgbClr val="FF0000"/>
                          </a:solidFill>
                          <a:latin typeface="Calibri" panose="020F0502020204030204" pitchFamily="34" charset="0"/>
                          <a:ea typeface="Calibri" panose="020F0502020204030204" pitchFamily="34" charset="0"/>
                          <a:cs typeface="Calibri" panose="020F0502020204030204" pitchFamily="34" charset="0"/>
                        </a:rPr>
                        <a:t>araştırma birim</a:t>
                      </a:r>
                      <a:r>
                        <a:rPr lang="tr-TR" sz="2400" b="1" kern="1200" spc="-100" dirty="0">
                          <a:solidFill>
                            <a:srgbClr val="FF0000"/>
                          </a:solidFill>
                          <a:latin typeface="Calibri" panose="020F0502020204030204" pitchFamily="34" charset="0"/>
                          <a:ea typeface="Calibri" panose="020F0502020204030204" pitchFamily="34" charset="0"/>
                          <a:cs typeface="Calibri" panose="020F0502020204030204" pitchFamily="34" charset="0"/>
                        </a:rPr>
                        <a:t> (Aktif Araştırma  Merkezleri, Teknokent, Teknoloji Transfer Ofisleri vb.)  </a:t>
                      </a:r>
                      <a:r>
                        <a:rPr lang="tr-TR" sz="2400" b="1" u="sng" kern="1200" spc="-100" dirty="0">
                          <a:solidFill>
                            <a:srgbClr val="FF0000"/>
                          </a:solidFill>
                          <a:latin typeface="Calibri" panose="020F0502020204030204" pitchFamily="34" charset="0"/>
                          <a:ea typeface="Calibri" panose="020F0502020204030204" pitchFamily="34" charset="0"/>
                          <a:cs typeface="Calibri" panose="020F0502020204030204" pitchFamily="34" charset="0"/>
                        </a:rPr>
                        <a:t>yöneticileri</a:t>
                      </a:r>
                      <a:r>
                        <a:rPr lang="tr-TR" sz="2400" b="1" kern="1200" spc="-100" dirty="0">
                          <a:solidFill>
                            <a:srgbClr val="FF0000"/>
                          </a:solidFill>
                          <a:latin typeface="Calibri" panose="020F0502020204030204" pitchFamily="34" charset="0"/>
                          <a:ea typeface="Calibri" panose="020F0502020204030204" pitchFamily="34" charset="0"/>
                          <a:cs typeface="Calibri" panose="020F0502020204030204" pitchFamily="34" charset="0"/>
                        </a:rPr>
                        <a:t>yle görüşme</a:t>
                      </a:r>
                    </a:p>
                  </a:txBody>
                  <a:tcPr marL="0" marR="0" marT="508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14655" marR="63500" indent="-342900" algn="l">
                        <a:lnSpc>
                          <a:spcPct val="100000"/>
                        </a:lnSpc>
                        <a:spcBef>
                          <a:spcPts val="165"/>
                        </a:spcBef>
                        <a:buFont typeface="Wingdings" panose="05000000000000000000" pitchFamily="2" charset="2"/>
                        <a:buChar char="ü"/>
                      </a:pPr>
                      <a:r>
                        <a:rPr lang="tr-TR" sz="2200" dirty="0">
                          <a:solidFill>
                            <a:schemeClr val="tx1"/>
                          </a:solidFill>
                          <a:latin typeface="Calibri" panose="020F0502020204030204" pitchFamily="34" charset="0"/>
                          <a:ea typeface="Calibri" panose="020F0502020204030204" pitchFamily="34" charset="0"/>
                          <a:cs typeface="Calibri" panose="020F0502020204030204" pitchFamily="34" charset="0"/>
                        </a:rPr>
                        <a:t>Araştırma birimlerinin hedefleri,</a:t>
                      </a:r>
                    </a:p>
                    <a:p>
                      <a:pPr marL="414655" marR="63500" indent="-342900" algn="l">
                        <a:lnSpc>
                          <a:spcPct val="100000"/>
                        </a:lnSpc>
                        <a:spcBef>
                          <a:spcPts val="165"/>
                        </a:spcBef>
                        <a:buFont typeface="Wingdings" panose="05000000000000000000" pitchFamily="2" charset="2"/>
                        <a:buChar char="ü"/>
                      </a:pPr>
                      <a:r>
                        <a:rPr lang="tr-TR" sz="2200" dirty="0">
                          <a:solidFill>
                            <a:schemeClr val="tx1"/>
                          </a:solidFill>
                          <a:latin typeface="Calibri" panose="020F0502020204030204" pitchFamily="34" charset="0"/>
                          <a:ea typeface="Calibri" panose="020F0502020204030204" pitchFamily="34" charset="0"/>
                          <a:cs typeface="Calibri" panose="020F0502020204030204" pitchFamily="34" charset="0"/>
                        </a:rPr>
                        <a:t>Bu hedeflerin kurumun  stratejik hedefleri içindeki yeri,  </a:t>
                      </a:r>
                    </a:p>
                    <a:p>
                      <a:pPr marL="414655" marR="63500" indent="-342900" algn="l">
                        <a:lnSpc>
                          <a:spcPct val="100000"/>
                        </a:lnSpc>
                        <a:spcBef>
                          <a:spcPts val="165"/>
                        </a:spcBef>
                        <a:buFont typeface="Wingdings" panose="05000000000000000000" pitchFamily="2" charset="2"/>
                        <a:buChar char="ü"/>
                      </a:pPr>
                      <a:r>
                        <a:rPr lang="tr-TR" sz="2200" dirty="0">
                          <a:solidFill>
                            <a:schemeClr val="tx1"/>
                          </a:solidFill>
                          <a:latin typeface="Calibri" panose="020F0502020204030204" pitchFamily="34" charset="0"/>
                          <a:ea typeface="Calibri" panose="020F0502020204030204" pitchFamily="34" charset="0"/>
                          <a:cs typeface="Calibri" panose="020F0502020204030204" pitchFamily="34" charset="0"/>
                        </a:rPr>
                        <a:t>Paydaşların süreçlere katılımı,  </a:t>
                      </a:r>
                    </a:p>
                    <a:p>
                      <a:pPr marL="414655" marR="63500" indent="-342900" algn="l">
                        <a:lnSpc>
                          <a:spcPct val="100000"/>
                        </a:lnSpc>
                        <a:spcBef>
                          <a:spcPts val="165"/>
                        </a:spcBef>
                        <a:buFont typeface="Wingdings" panose="05000000000000000000" pitchFamily="2" charset="2"/>
                        <a:buChar char="ü"/>
                      </a:pPr>
                      <a:r>
                        <a:rPr lang="tr-TR" sz="22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Kalite</a:t>
                      </a:r>
                      <a:r>
                        <a:rPr lang="tr-TR" sz="2200" baseline="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tr-TR" sz="22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süreçleri </a:t>
                      </a:r>
                      <a:r>
                        <a:rPr lang="tr-TR" sz="2200" dirty="0">
                          <a:solidFill>
                            <a:schemeClr val="tx1"/>
                          </a:solidFill>
                          <a:latin typeface="Calibri" panose="020F0502020204030204" pitchFamily="34" charset="0"/>
                          <a:ea typeface="Calibri" panose="020F0502020204030204" pitchFamily="34" charset="0"/>
                          <a:cs typeface="Calibri" panose="020F0502020204030204" pitchFamily="34" charset="0"/>
                        </a:rPr>
                        <a:t>ve sürekli iyileşme çalışmaları </a:t>
                      </a:r>
                      <a:r>
                        <a:rPr lang="tr-TR" sz="22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görüşülür.</a:t>
                      </a:r>
                      <a:endParaRPr lang="tr-TR" sz="2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0" marR="0" marT="635"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extLst>
                  <a:ext uri="{0D108BD9-81ED-4DB2-BD59-A6C34878D82A}">
                    <a16:rowId xmlns:a16="http://schemas.microsoft.com/office/drawing/2014/main" val="875985833"/>
                  </a:ext>
                </a:extLst>
              </a:tr>
            </a:tbl>
          </a:graphicData>
        </a:graphic>
      </p:graphicFrame>
      <p:sp>
        <p:nvSpPr>
          <p:cNvPr id="4" name="Unvan 1"/>
          <p:cNvSpPr txBox="1">
            <a:spLocks/>
          </p:cNvSpPr>
          <p:nvPr/>
        </p:nvSpPr>
        <p:spPr>
          <a:xfrm>
            <a:off x="536359" y="124192"/>
            <a:ext cx="11046258" cy="572655"/>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tr-TR" sz="3200" b="1" dirty="0">
                <a:latin typeface="Calibri" panose="020F0502020204030204" pitchFamily="34" charset="0"/>
                <a:ea typeface="Calibri" panose="020F0502020204030204" pitchFamily="34" charset="0"/>
                <a:cs typeface="Calibri" panose="020F0502020204030204" pitchFamily="34" charset="0"/>
              </a:rPr>
              <a:t>KAP Değerlendirme TAKIMI ZİYARET </a:t>
            </a:r>
            <a:r>
              <a:rPr lang="tr-TR" sz="3200" b="1" dirty="0" smtClean="0">
                <a:latin typeface="Calibri" panose="020F0502020204030204" pitchFamily="34" charset="0"/>
                <a:ea typeface="Calibri" panose="020F0502020204030204" pitchFamily="34" charset="0"/>
                <a:cs typeface="Calibri" panose="020F0502020204030204" pitchFamily="34" charset="0"/>
              </a:rPr>
              <a:t>PLANI</a:t>
            </a:r>
            <a:endParaRPr lang="tr-TR" sz="3200" b="1"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Tablo 4"/>
          <p:cNvGraphicFramePr>
            <a:graphicFrameLocks noGrp="1"/>
          </p:cNvGraphicFramePr>
          <p:nvPr>
            <p:extLst>
              <p:ext uri="{D42A27DB-BD31-4B8C-83A1-F6EECF244321}">
                <p14:modId xmlns:p14="http://schemas.microsoft.com/office/powerpoint/2010/main" val="2053840526"/>
              </p:ext>
            </p:extLst>
          </p:nvPr>
        </p:nvGraphicFramePr>
        <p:xfrm>
          <a:off x="536358" y="1662559"/>
          <a:ext cx="11046259" cy="386715"/>
        </p:xfrm>
        <a:graphic>
          <a:graphicData uri="http://schemas.openxmlformats.org/drawingml/2006/table">
            <a:tbl>
              <a:tblPr firstRow="1" bandRow="1">
                <a:tableStyleId>{2D5ABB26-0587-4C30-8999-92F81FD0307C}</a:tableStyleId>
              </a:tblPr>
              <a:tblGrid>
                <a:gridCol w="5642769">
                  <a:extLst>
                    <a:ext uri="{9D8B030D-6E8A-4147-A177-3AD203B41FA5}">
                      <a16:colId xmlns:a16="http://schemas.microsoft.com/office/drawing/2014/main" val="4006091467"/>
                    </a:ext>
                  </a:extLst>
                </a:gridCol>
                <a:gridCol w="5403490">
                  <a:extLst>
                    <a:ext uri="{9D8B030D-6E8A-4147-A177-3AD203B41FA5}">
                      <a16:colId xmlns:a16="http://schemas.microsoft.com/office/drawing/2014/main" val="553655792"/>
                    </a:ext>
                  </a:extLst>
                </a:gridCol>
              </a:tblGrid>
              <a:tr h="378196">
                <a:tc>
                  <a:txBody>
                    <a:bodyPr/>
                    <a:lstStyle/>
                    <a:p>
                      <a:pPr marL="958850" indent="-777875">
                        <a:lnSpc>
                          <a:spcPct val="100000"/>
                        </a:lnSpc>
                        <a:spcBef>
                          <a:spcPts val="165"/>
                        </a:spcBef>
                      </a:pPr>
                      <a:r>
                        <a:rPr sz="2400" b="1" spc="-100" dirty="0">
                          <a:solidFill>
                            <a:schemeClr val="tx1"/>
                          </a:solidFill>
                          <a:latin typeface="Calibri" panose="020F0502020204030204" pitchFamily="34" charset="0"/>
                          <a:ea typeface="Calibri" panose="020F0502020204030204" pitchFamily="34" charset="0"/>
                          <a:cs typeface="Calibri" panose="020F0502020204030204" pitchFamily="34" charset="0"/>
                        </a:rPr>
                        <a:t>Kimler </a:t>
                      </a:r>
                      <a:r>
                        <a:rPr sz="2400" b="1" spc="-90" dirty="0">
                          <a:solidFill>
                            <a:schemeClr val="tx1"/>
                          </a:solidFill>
                          <a:latin typeface="Calibri" panose="020F0502020204030204" pitchFamily="34" charset="0"/>
                          <a:ea typeface="Calibri" panose="020F0502020204030204" pitchFamily="34" charset="0"/>
                          <a:cs typeface="Calibri" panose="020F0502020204030204" pitchFamily="34" charset="0"/>
                        </a:rPr>
                        <a:t>ile </a:t>
                      </a:r>
                      <a:r>
                        <a:rPr sz="2400" b="1" spc="-80" dirty="0">
                          <a:solidFill>
                            <a:schemeClr val="tx1"/>
                          </a:solidFill>
                          <a:latin typeface="Calibri" panose="020F0502020204030204" pitchFamily="34" charset="0"/>
                          <a:ea typeface="Calibri" panose="020F0502020204030204" pitchFamily="34" charset="0"/>
                          <a:cs typeface="Calibri" panose="020F0502020204030204" pitchFamily="34" charset="0"/>
                        </a:rPr>
                        <a:t>ne</a:t>
                      </a:r>
                      <a:r>
                        <a:rPr sz="2400" b="1" spc="-4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sz="2400" b="1" spc="-105" dirty="0">
                          <a:solidFill>
                            <a:schemeClr val="tx1"/>
                          </a:solidFill>
                          <a:latin typeface="Calibri" panose="020F0502020204030204" pitchFamily="34" charset="0"/>
                          <a:ea typeface="Calibri" panose="020F0502020204030204" pitchFamily="34" charset="0"/>
                          <a:cs typeface="Calibri" panose="020F0502020204030204" pitchFamily="34" charset="0"/>
                        </a:rPr>
                        <a:t>yapılacağı</a:t>
                      </a:r>
                      <a:endParaRPr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0" marR="0" marT="2095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CC99"/>
                    </a:solidFill>
                  </a:tcPr>
                </a:tc>
                <a:tc>
                  <a:txBody>
                    <a:bodyPr/>
                    <a:lstStyle/>
                    <a:p>
                      <a:pPr marL="958850" indent="-777875">
                        <a:lnSpc>
                          <a:spcPct val="100000"/>
                        </a:lnSpc>
                        <a:spcBef>
                          <a:spcPts val="165"/>
                        </a:spcBef>
                      </a:pPr>
                      <a:r>
                        <a:rPr lang="tr-TR" sz="2400" b="1" spc="-105" dirty="0">
                          <a:solidFill>
                            <a:schemeClr val="tx1"/>
                          </a:solidFill>
                          <a:latin typeface="Calibri" panose="020F0502020204030204" pitchFamily="34" charset="0"/>
                          <a:ea typeface="Calibri" panose="020F0502020204030204" pitchFamily="34" charset="0"/>
                          <a:cs typeface="Calibri" panose="020F0502020204030204" pitchFamily="34" charset="0"/>
                        </a:rPr>
                        <a:t>İçeriği</a:t>
                      </a:r>
                      <a:endParaRPr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0" marR="0" marT="20955" marB="0" anchor="ctr">
                    <a:lnL w="12700" cap="flat" cmpd="sng" algn="ctr">
                      <a:solidFill>
                        <a:srgbClr val="231F20"/>
                      </a:solidFill>
                      <a:prstDash val="solid"/>
                      <a:round/>
                      <a:headEnd type="none" w="med" len="med"/>
                      <a:tailEnd type="none" w="med" len="med"/>
                    </a:lnL>
                    <a:lnR w="12700">
                      <a:solidFill>
                        <a:srgbClr val="231F20"/>
                      </a:solidFill>
                      <a:prstDash val="solid"/>
                    </a:lnR>
                    <a:lnT w="12700">
                      <a:solidFill>
                        <a:srgbClr val="231F20"/>
                      </a:solidFill>
                      <a:prstDash val="solid"/>
                    </a:lnT>
                    <a:lnB w="12700" cap="flat" cmpd="sng" algn="ctr">
                      <a:solidFill>
                        <a:srgbClr val="231F20"/>
                      </a:solidFill>
                      <a:prstDash val="solid"/>
                      <a:round/>
                      <a:headEnd type="none" w="med" len="med"/>
                      <a:tailEnd type="none" w="med" len="med"/>
                    </a:lnB>
                    <a:solidFill>
                      <a:srgbClr val="FFCC99"/>
                    </a:solidFill>
                  </a:tcPr>
                </a:tc>
                <a:extLst>
                  <a:ext uri="{0D108BD9-81ED-4DB2-BD59-A6C34878D82A}">
                    <a16:rowId xmlns:a16="http://schemas.microsoft.com/office/drawing/2014/main" val="1529345538"/>
                  </a:ext>
                </a:extLst>
              </a:tr>
            </a:tbl>
          </a:graphicData>
        </a:graphic>
      </p:graphicFrame>
      <p:sp>
        <p:nvSpPr>
          <p:cNvPr id="6" name="Unvan 1"/>
          <p:cNvSpPr txBox="1">
            <a:spLocks/>
          </p:cNvSpPr>
          <p:nvPr/>
        </p:nvSpPr>
        <p:spPr>
          <a:xfrm>
            <a:off x="5168504" y="841106"/>
            <a:ext cx="1781968" cy="484912"/>
          </a:xfrm>
          <a:prstGeom prst="rect">
            <a:avLst/>
          </a:prstGeom>
          <a:solidFill>
            <a:srgbClr val="FFFF00"/>
          </a:solidFill>
          <a:ln w="31750" cap="sq">
            <a:solidFill>
              <a:schemeClr val="tx1">
                <a:lumMod val="75000"/>
                <a:lumOff val="25000"/>
              </a:schemeClr>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tr-TR" sz="2400" b="1" dirty="0">
                <a:latin typeface="Calibri" panose="020F0502020204030204" pitchFamily="34" charset="0"/>
                <a:ea typeface="Calibri" panose="020F0502020204030204" pitchFamily="34" charset="0"/>
                <a:cs typeface="Calibri" panose="020F0502020204030204" pitchFamily="34" charset="0"/>
              </a:rPr>
              <a:t>2</a:t>
            </a:r>
            <a:r>
              <a:rPr lang="tr-TR" sz="2400" b="1" dirty="0" smtClean="0">
                <a:latin typeface="Calibri" panose="020F0502020204030204" pitchFamily="34" charset="0"/>
                <a:ea typeface="Calibri" panose="020F0502020204030204" pitchFamily="34" charset="0"/>
                <a:cs typeface="Calibri" panose="020F0502020204030204" pitchFamily="34" charset="0"/>
              </a:rPr>
              <a:t>.gün</a:t>
            </a:r>
            <a:endParaRPr lang="tr-TR" sz="2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084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42C0DB4F-D11D-4F54-9D3B-A709721EB97D}" type="slidenum">
              <a:rPr lang="tr-TR" smtClean="0"/>
              <a:t>26</a:t>
            </a:fld>
            <a:endParaRPr lang="tr-TR"/>
          </a:p>
        </p:txBody>
      </p:sp>
      <p:sp>
        <p:nvSpPr>
          <p:cNvPr id="3" name="Unvan 1"/>
          <p:cNvSpPr txBox="1">
            <a:spLocks/>
          </p:cNvSpPr>
          <p:nvPr/>
        </p:nvSpPr>
        <p:spPr>
          <a:xfrm>
            <a:off x="536359" y="124192"/>
            <a:ext cx="11046258" cy="572655"/>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tr-TR" sz="3200" b="1" dirty="0">
                <a:latin typeface="Calibri" panose="020F0502020204030204" pitchFamily="34" charset="0"/>
                <a:ea typeface="Calibri" panose="020F0502020204030204" pitchFamily="34" charset="0"/>
                <a:cs typeface="Calibri" panose="020F0502020204030204" pitchFamily="34" charset="0"/>
              </a:rPr>
              <a:t>KAP Değerlendirme TAKIMI ZİYARET </a:t>
            </a:r>
            <a:r>
              <a:rPr lang="tr-TR" sz="3200" b="1" dirty="0" smtClean="0">
                <a:latin typeface="Calibri" panose="020F0502020204030204" pitchFamily="34" charset="0"/>
                <a:ea typeface="Calibri" panose="020F0502020204030204" pitchFamily="34" charset="0"/>
                <a:cs typeface="Calibri" panose="020F0502020204030204" pitchFamily="34" charset="0"/>
              </a:rPr>
              <a:t>PLANI</a:t>
            </a:r>
            <a:endParaRPr lang="tr-TR" sz="32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Unvan 1"/>
          <p:cNvSpPr txBox="1">
            <a:spLocks/>
          </p:cNvSpPr>
          <p:nvPr/>
        </p:nvSpPr>
        <p:spPr>
          <a:xfrm>
            <a:off x="5168504" y="841106"/>
            <a:ext cx="1781968" cy="484912"/>
          </a:xfrm>
          <a:prstGeom prst="rect">
            <a:avLst/>
          </a:prstGeom>
          <a:solidFill>
            <a:srgbClr val="FFFF00"/>
          </a:solidFill>
          <a:ln w="31750" cap="sq">
            <a:solidFill>
              <a:schemeClr val="tx1">
                <a:lumMod val="75000"/>
                <a:lumOff val="25000"/>
              </a:schemeClr>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tr-TR" sz="2400" b="1" dirty="0" smtClean="0">
                <a:latin typeface="Calibri" panose="020F0502020204030204" pitchFamily="34" charset="0"/>
                <a:ea typeface="Calibri" panose="020F0502020204030204" pitchFamily="34" charset="0"/>
                <a:cs typeface="Calibri" panose="020F0502020204030204" pitchFamily="34" charset="0"/>
              </a:rPr>
              <a:t>3.gün</a:t>
            </a:r>
            <a:endParaRPr lang="tr-TR" sz="2400" b="1"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Tablo 4"/>
          <p:cNvGraphicFramePr>
            <a:graphicFrameLocks noGrp="1"/>
          </p:cNvGraphicFramePr>
          <p:nvPr>
            <p:extLst>
              <p:ext uri="{D42A27DB-BD31-4B8C-83A1-F6EECF244321}">
                <p14:modId xmlns:p14="http://schemas.microsoft.com/office/powerpoint/2010/main" val="868634099"/>
              </p:ext>
            </p:extLst>
          </p:nvPr>
        </p:nvGraphicFramePr>
        <p:xfrm>
          <a:off x="536358" y="1662559"/>
          <a:ext cx="11046259" cy="386715"/>
        </p:xfrm>
        <a:graphic>
          <a:graphicData uri="http://schemas.openxmlformats.org/drawingml/2006/table">
            <a:tbl>
              <a:tblPr firstRow="1" bandRow="1">
                <a:tableStyleId>{2D5ABB26-0587-4C30-8999-92F81FD0307C}</a:tableStyleId>
              </a:tblPr>
              <a:tblGrid>
                <a:gridCol w="5642769">
                  <a:extLst>
                    <a:ext uri="{9D8B030D-6E8A-4147-A177-3AD203B41FA5}">
                      <a16:colId xmlns:a16="http://schemas.microsoft.com/office/drawing/2014/main" val="4006091467"/>
                    </a:ext>
                  </a:extLst>
                </a:gridCol>
                <a:gridCol w="5403490">
                  <a:extLst>
                    <a:ext uri="{9D8B030D-6E8A-4147-A177-3AD203B41FA5}">
                      <a16:colId xmlns:a16="http://schemas.microsoft.com/office/drawing/2014/main" val="553655792"/>
                    </a:ext>
                  </a:extLst>
                </a:gridCol>
              </a:tblGrid>
              <a:tr h="378196">
                <a:tc>
                  <a:txBody>
                    <a:bodyPr/>
                    <a:lstStyle/>
                    <a:p>
                      <a:pPr marL="958850" indent="-777875">
                        <a:lnSpc>
                          <a:spcPct val="100000"/>
                        </a:lnSpc>
                        <a:spcBef>
                          <a:spcPts val="165"/>
                        </a:spcBef>
                      </a:pPr>
                      <a:r>
                        <a:rPr sz="2400" b="1" spc="-100" dirty="0">
                          <a:solidFill>
                            <a:schemeClr val="tx1"/>
                          </a:solidFill>
                          <a:latin typeface="Calibri" panose="020F0502020204030204" pitchFamily="34" charset="0"/>
                          <a:ea typeface="Calibri" panose="020F0502020204030204" pitchFamily="34" charset="0"/>
                          <a:cs typeface="Calibri" panose="020F0502020204030204" pitchFamily="34" charset="0"/>
                        </a:rPr>
                        <a:t>Kimler </a:t>
                      </a:r>
                      <a:r>
                        <a:rPr sz="2400" b="1" spc="-90" dirty="0">
                          <a:solidFill>
                            <a:schemeClr val="tx1"/>
                          </a:solidFill>
                          <a:latin typeface="Calibri" panose="020F0502020204030204" pitchFamily="34" charset="0"/>
                          <a:ea typeface="Calibri" panose="020F0502020204030204" pitchFamily="34" charset="0"/>
                          <a:cs typeface="Calibri" panose="020F0502020204030204" pitchFamily="34" charset="0"/>
                        </a:rPr>
                        <a:t>ile </a:t>
                      </a:r>
                      <a:r>
                        <a:rPr sz="2400" b="1" spc="-80" dirty="0">
                          <a:solidFill>
                            <a:schemeClr val="tx1"/>
                          </a:solidFill>
                          <a:latin typeface="Calibri" panose="020F0502020204030204" pitchFamily="34" charset="0"/>
                          <a:ea typeface="Calibri" panose="020F0502020204030204" pitchFamily="34" charset="0"/>
                          <a:cs typeface="Calibri" panose="020F0502020204030204" pitchFamily="34" charset="0"/>
                        </a:rPr>
                        <a:t>ne</a:t>
                      </a:r>
                      <a:r>
                        <a:rPr sz="2400" b="1" spc="-4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sz="2400" b="1" spc="-105" dirty="0">
                          <a:solidFill>
                            <a:schemeClr val="tx1"/>
                          </a:solidFill>
                          <a:latin typeface="Calibri" panose="020F0502020204030204" pitchFamily="34" charset="0"/>
                          <a:ea typeface="Calibri" panose="020F0502020204030204" pitchFamily="34" charset="0"/>
                          <a:cs typeface="Calibri" panose="020F0502020204030204" pitchFamily="34" charset="0"/>
                        </a:rPr>
                        <a:t>yapılacağı</a:t>
                      </a:r>
                      <a:endParaRPr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0" marR="0" marT="2095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CC99"/>
                    </a:solidFill>
                  </a:tcPr>
                </a:tc>
                <a:tc>
                  <a:txBody>
                    <a:bodyPr/>
                    <a:lstStyle/>
                    <a:p>
                      <a:pPr marL="958850" indent="-777875">
                        <a:lnSpc>
                          <a:spcPct val="100000"/>
                        </a:lnSpc>
                        <a:spcBef>
                          <a:spcPts val="165"/>
                        </a:spcBef>
                      </a:pPr>
                      <a:r>
                        <a:rPr lang="tr-TR" sz="2400" b="1" spc="-105" dirty="0">
                          <a:solidFill>
                            <a:schemeClr val="tx1"/>
                          </a:solidFill>
                          <a:latin typeface="Calibri" panose="020F0502020204030204" pitchFamily="34" charset="0"/>
                          <a:ea typeface="Calibri" panose="020F0502020204030204" pitchFamily="34" charset="0"/>
                          <a:cs typeface="Calibri" panose="020F0502020204030204" pitchFamily="34" charset="0"/>
                        </a:rPr>
                        <a:t>İçeriği</a:t>
                      </a:r>
                      <a:endParaRPr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0" marR="0" marT="20955" marB="0" anchor="ctr">
                    <a:lnL w="12700" cap="flat" cmpd="sng" algn="ctr">
                      <a:solidFill>
                        <a:srgbClr val="231F20"/>
                      </a:solidFill>
                      <a:prstDash val="solid"/>
                      <a:round/>
                      <a:headEnd type="none" w="med" len="med"/>
                      <a:tailEnd type="none" w="med" len="med"/>
                    </a:lnL>
                    <a:lnR w="12700">
                      <a:solidFill>
                        <a:srgbClr val="231F20"/>
                      </a:solidFill>
                      <a:prstDash val="solid"/>
                    </a:lnR>
                    <a:lnT w="12700">
                      <a:solidFill>
                        <a:srgbClr val="231F20"/>
                      </a:solidFill>
                      <a:prstDash val="solid"/>
                    </a:lnT>
                    <a:lnB w="12700" cap="flat" cmpd="sng" algn="ctr">
                      <a:solidFill>
                        <a:srgbClr val="231F20"/>
                      </a:solidFill>
                      <a:prstDash val="solid"/>
                      <a:round/>
                      <a:headEnd type="none" w="med" len="med"/>
                      <a:tailEnd type="none" w="med" len="med"/>
                    </a:lnB>
                    <a:solidFill>
                      <a:srgbClr val="FFCC99"/>
                    </a:solidFill>
                  </a:tcPr>
                </a:tc>
                <a:extLst>
                  <a:ext uri="{0D108BD9-81ED-4DB2-BD59-A6C34878D82A}">
                    <a16:rowId xmlns:a16="http://schemas.microsoft.com/office/drawing/2014/main" val="1529345538"/>
                  </a:ext>
                </a:extLst>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4109067085"/>
              </p:ext>
            </p:extLst>
          </p:nvPr>
        </p:nvGraphicFramePr>
        <p:xfrm>
          <a:off x="536358" y="2049274"/>
          <a:ext cx="11046259" cy="2735162"/>
        </p:xfrm>
        <a:graphic>
          <a:graphicData uri="http://schemas.openxmlformats.org/drawingml/2006/table">
            <a:tbl>
              <a:tblPr firstRow="1" bandRow="1">
                <a:tableStyleId>{2D5ABB26-0587-4C30-8999-92F81FD0307C}</a:tableStyleId>
              </a:tblPr>
              <a:tblGrid>
                <a:gridCol w="5633533">
                  <a:extLst>
                    <a:ext uri="{9D8B030D-6E8A-4147-A177-3AD203B41FA5}">
                      <a16:colId xmlns:a16="http://schemas.microsoft.com/office/drawing/2014/main" val="525651749"/>
                    </a:ext>
                  </a:extLst>
                </a:gridCol>
                <a:gridCol w="5412726">
                  <a:extLst>
                    <a:ext uri="{9D8B030D-6E8A-4147-A177-3AD203B41FA5}">
                      <a16:colId xmlns:a16="http://schemas.microsoft.com/office/drawing/2014/main" val="2493302971"/>
                    </a:ext>
                  </a:extLst>
                </a:gridCol>
              </a:tblGrid>
              <a:tr h="673478">
                <a:tc>
                  <a:txBody>
                    <a:bodyPr/>
                    <a:lstStyle/>
                    <a:p>
                      <a:pPr marL="71755">
                        <a:lnSpc>
                          <a:spcPct val="100000"/>
                        </a:lnSpc>
                      </a:pPr>
                      <a:r>
                        <a:rPr lang="tr-TR" sz="2400" b="1" spc="-105" dirty="0">
                          <a:solidFill>
                            <a:srgbClr val="FF0000"/>
                          </a:solidFill>
                          <a:latin typeface="Calibri" panose="020F0502020204030204" pitchFamily="34" charset="0"/>
                          <a:ea typeface="Calibri" panose="020F0502020204030204" pitchFamily="34" charset="0"/>
                          <a:cs typeface="Calibri" panose="020F0502020204030204" pitchFamily="34" charset="0"/>
                        </a:rPr>
                        <a:t>Rektörle </a:t>
                      </a:r>
                      <a:r>
                        <a:rPr lang="tr-TR" sz="2400" b="1" spc="-120" dirty="0">
                          <a:solidFill>
                            <a:srgbClr val="FF0000"/>
                          </a:solidFill>
                          <a:latin typeface="Calibri" panose="020F0502020204030204" pitchFamily="34" charset="0"/>
                          <a:ea typeface="Calibri" panose="020F0502020204030204" pitchFamily="34" charset="0"/>
                          <a:cs typeface="Calibri" panose="020F0502020204030204" pitchFamily="34" charset="0"/>
                        </a:rPr>
                        <a:t>kısa </a:t>
                      </a:r>
                      <a:r>
                        <a:rPr lang="tr-TR" sz="2400" b="1" spc="-60" dirty="0">
                          <a:solidFill>
                            <a:srgbClr val="FF0000"/>
                          </a:solidFill>
                          <a:latin typeface="Calibri" panose="020F0502020204030204" pitchFamily="34" charset="0"/>
                          <a:ea typeface="Calibri" panose="020F0502020204030204" pitchFamily="34" charset="0"/>
                          <a:cs typeface="Calibri" panose="020F0502020204030204" pitchFamily="34" charset="0"/>
                        </a:rPr>
                        <a:t>bir</a:t>
                      </a:r>
                      <a:r>
                        <a:rPr lang="tr-TR" sz="2400" b="1" spc="-5"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tr-TR" sz="2400" b="1" spc="-85" dirty="0">
                          <a:solidFill>
                            <a:srgbClr val="FF0000"/>
                          </a:solidFill>
                          <a:latin typeface="Calibri" panose="020F0502020204030204" pitchFamily="34" charset="0"/>
                          <a:ea typeface="Calibri" panose="020F0502020204030204" pitchFamily="34" charset="0"/>
                          <a:cs typeface="Calibri" panose="020F0502020204030204" pitchFamily="34" charset="0"/>
                        </a:rPr>
                        <a:t>görüşme</a:t>
                      </a:r>
                      <a:endParaRPr lang="tr-TR" sz="24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txBody>
                  <a:tcPr marL="0" marR="0" marT="5080" marB="0" anchor="ctr">
                    <a:lnL w="12700">
                      <a:solidFill>
                        <a:srgbClr val="231F20"/>
                      </a:solidFill>
                      <a:prstDash val="solid"/>
                    </a:lnL>
                    <a:lnR w="12700">
                      <a:solidFill>
                        <a:srgbClr val="231F20"/>
                      </a:solidFill>
                      <a:prstDash val="soli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CC"/>
                    </a:solidFill>
                  </a:tcPr>
                </a:tc>
                <a:tc>
                  <a:txBody>
                    <a:bodyPr/>
                    <a:lstStyle/>
                    <a:p>
                      <a:pPr marL="519113" marR="63500" lvl="0" indent="-342900" algn="l" defTabSz="914400" rtl="0" eaLnBrk="1" fontAlgn="auto" latinLnBrk="0" hangingPunct="1">
                        <a:lnSpc>
                          <a:spcPct val="100000"/>
                        </a:lnSpc>
                        <a:spcBef>
                          <a:spcPts val="165"/>
                        </a:spcBef>
                        <a:spcAft>
                          <a:spcPts val="0"/>
                        </a:spcAft>
                        <a:buClrTx/>
                        <a:buSzTx/>
                        <a:buFont typeface="Wingdings" panose="05000000000000000000" pitchFamily="2" charset="2"/>
                        <a:buChar char="ü"/>
                        <a:tabLst>
                          <a:tab pos="467995" algn="l"/>
                          <a:tab pos="1317625" algn="l"/>
                        </a:tabLst>
                        <a:defRPr/>
                      </a:pPr>
                      <a:r>
                        <a:rPr lang="tr-TR" sz="2000" spc="-100" dirty="0">
                          <a:solidFill>
                            <a:schemeClr val="tx1"/>
                          </a:solidFill>
                          <a:latin typeface="Calibri" panose="020F0502020204030204" pitchFamily="34" charset="0"/>
                          <a:ea typeface="Calibri" panose="020F0502020204030204" pitchFamily="34" charset="0"/>
                          <a:cs typeface="Calibri" panose="020F0502020204030204" pitchFamily="34" charset="0"/>
                        </a:rPr>
                        <a:t>Ziyaret </a:t>
                      </a:r>
                      <a:r>
                        <a:rPr lang="tr-TR" sz="2000" spc="-105" dirty="0">
                          <a:solidFill>
                            <a:schemeClr val="tx1"/>
                          </a:solidFill>
                          <a:latin typeface="Calibri" panose="020F0502020204030204" pitchFamily="34" charset="0"/>
                          <a:ea typeface="Calibri" panose="020F0502020204030204" pitchFamily="34" charset="0"/>
                          <a:cs typeface="Calibri" panose="020F0502020204030204" pitchFamily="34" charset="0"/>
                        </a:rPr>
                        <a:t>süreci </a:t>
                      </a:r>
                      <a:r>
                        <a:rPr lang="tr-TR" sz="2000" spc="-110" dirty="0">
                          <a:solidFill>
                            <a:schemeClr val="tx1"/>
                          </a:solidFill>
                          <a:latin typeface="Calibri" panose="020F0502020204030204" pitchFamily="34" charset="0"/>
                          <a:ea typeface="Calibri" panose="020F0502020204030204" pitchFamily="34" charset="0"/>
                          <a:cs typeface="Calibri" panose="020F0502020204030204" pitchFamily="34" charset="0"/>
                        </a:rPr>
                        <a:t>ve </a:t>
                      </a:r>
                      <a:r>
                        <a:rPr lang="tr-TR" sz="2000" spc="-130" dirty="0">
                          <a:solidFill>
                            <a:srgbClr val="FF0000"/>
                          </a:solidFill>
                          <a:latin typeface="Calibri" panose="020F0502020204030204" pitchFamily="34" charset="0"/>
                          <a:ea typeface="Calibri" panose="020F0502020204030204" pitchFamily="34" charset="0"/>
                          <a:cs typeface="Calibri" panose="020F0502020204030204" pitchFamily="34" charset="0"/>
                        </a:rPr>
                        <a:t>“Çıkış </a:t>
                      </a:r>
                      <a:r>
                        <a:rPr lang="tr-TR" sz="2000" spc="-70" dirty="0">
                          <a:solidFill>
                            <a:srgbClr val="FF0000"/>
                          </a:solidFill>
                          <a:latin typeface="Calibri" panose="020F0502020204030204" pitchFamily="34" charset="0"/>
                          <a:ea typeface="Calibri" panose="020F0502020204030204" pitchFamily="34" charset="0"/>
                          <a:cs typeface="Calibri" panose="020F0502020204030204" pitchFamily="34" charset="0"/>
                        </a:rPr>
                        <a:t>Bildirim</a:t>
                      </a:r>
                      <a:r>
                        <a:rPr lang="tr-TR" sz="2000" spc="-90" dirty="0">
                          <a:solidFill>
                            <a:srgbClr val="FF0000"/>
                          </a:solidFill>
                          <a:latin typeface="Calibri" panose="020F0502020204030204" pitchFamily="34" charset="0"/>
                          <a:ea typeface="Calibri" panose="020F0502020204030204" pitchFamily="34" charset="0"/>
                          <a:cs typeface="Calibri" panose="020F0502020204030204" pitchFamily="34" charset="0"/>
                        </a:rPr>
                        <a:t>i”</a:t>
                      </a:r>
                      <a:r>
                        <a:rPr lang="tr-TR" sz="2000" spc="-90" dirty="0">
                          <a:solidFill>
                            <a:schemeClr val="tx1"/>
                          </a:solidFill>
                          <a:latin typeface="Calibri" panose="020F0502020204030204" pitchFamily="34" charset="0"/>
                          <a:ea typeface="Calibri" panose="020F0502020204030204" pitchFamily="34" charset="0"/>
                          <a:cs typeface="Calibri" panose="020F0502020204030204" pitchFamily="34" charset="0"/>
                        </a:rPr>
                        <a:t>nde </a:t>
                      </a:r>
                      <a:r>
                        <a:rPr lang="tr-TR" sz="2000" spc="-85" dirty="0">
                          <a:solidFill>
                            <a:schemeClr val="tx1"/>
                          </a:solidFill>
                          <a:latin typeface="Calibri" panose="020F0502020204030204" pitchFamily="34" charset="0"/>
                          <a:ea typeface="Calibri" panose="020F0502020204030204" pitchFamily="34" charset="0"/>
                          <a:cs typeface="Calibri" panose="020F0502020204030204" pitchFamily="34" charset="0"/>
                        </a:rPr>
                        <a:t>yer </a:t>
                      </a:r>
                      <a:r>
                        <a:rPr lang="tr-TR" sz="2000" spc="-130" dirty="0">
                          <a:solidFill>
                            <a:schemeClr val="tx1"/>
                          </a:solidFill>
                          <a:latin typeface="Calibri" panose="020F0502020204030204" pitchFamily="34" charset="0"/>
                          <a:ea typeface="Calibri" panose="020F0502020204030204" pitchFamily="34" charset="0"/>
                          <a:cs typeface="Calibri" panose="020F0502020204030204" pitchFamily="34" charset="0"/>
                        </a:rPr>
                        <a:t>alacak </a:t>
                      </a:r>
                      <a:r>
                        <a:rPr lang="tr-TR" sz="2000" spc="-85" dirty="0">
                          <a:solidFill>
                            <a:schemeClr val="tx1"/>
                          </a:solidFill>
                          <a:latin typeface="Calibri" panose="020F0502020204030204" pitchFamily="34" charset="0"/>
                          <a:ea typeface="Calibri" panose="020F0502020204030204" pitchFamily="34" charset="0"/>
                          <a:cs typeface="Calibri" panose="020F0502020204030204" pitchFamily="34" charset="0"/>
                        </a:rPr>
                        <a:t>hususlarla </a:t>
                      </a:r>
                      <a:r>
                        <a:rPr lang="tr-TR" sz="2000" spc="-90" dirty="0">
                          <a:solidFill>
                            <a:schemeClr val="tx1"/>
                          </a:solidFill>
                          <a:latin typeface="Calibri" panose="020F0502020204030204" pitchFamily="34" charset="0"/>
                          <a:ea typeface="Calibri" panose="020F0502020204030204" pitchFamily="34" charset="0"/>
                          <a:cs typeface="Calibri" panose="020F0502020204030204" pitchFamily="34" charset="0"/>
                        </a:rPr>
                        <a:t>ilgili  </a:t>
                      </a:r>
                      <a:r>
                        <a:rPr lang="tr-TR" sz="2000" spc="-100" dirty="0">
                          <a:solidFill>
                            <a:schemeClr val="tx1"/>
                          </a:solidFill>
                          <a:latin typeface="Calibri" panose="020F0502020204030204" pitchFamily="34" charset="0"/>
                          <a:ea typeface="Calibri" panose="020F0502020204030204" pitchFamily="34" charset="0"/>
                          <a:cs typeface="Calibri" panose="020F0502020204030204" pitchFamily="34" charset="0"/>
                        </a:rPr>
                        <a:t>gerekli </a:t>
                      </a:r>
                      <a:r>
                        <a:rPr lang="tr-TR" sz="2000" spc="-90" dirty="0">
                          <a:solidFill>
                            <a:schemeClr val="tx1"/>
                          </a:solidFill>
                          <a:latin typeface="Calibri" panose="020F0502020204030204" pitchFamily="34" charset="0"/>
                          <a:ea typeface="Calibri" panose="020F0502020204030204" pitchFamily="34" charset="0"/>
                          <a:cs typeface="Calibri" panose="020F0502020204030204" pitchFamily="34" charset="0"/>
                        </a:rPr>
                        <a:t>paylaşımlar</a:t>
                      </a:r>
                      <a:r>
                        <a:rPr lang="tr-TR" sz="2000" spc="-5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tr-TR" sz="2000" spc="-80" dirty="0">
                          <a:solidFill>
                            <a:schemeClr val="tx1"/>
                          </a:solidFill>
                          <a:latin typeface="Calibri" panose="020F0502020204030204" pitchFamily="34" charset="0"/>
                          <a:ea typeface="Calibri" panose="020F0502020204030204" pitchFamily="34" charset="0"/>
                          <a:cs typeface="Calibri" panose="020F0502020204030204" pitchFamily="34" charset="0"/>
                        </a:rPr>
                        <a:t>yapılır.</a:t>
                      </a:r>
                      <a:endParaRPr lang="tr-TR"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0" marR="0" marT="635" marB="0" anchor="ctr">
                    <a:lnL w="12700" cap="flat" cmpd="sng" algn="ctr">
                      <a:solidFill>
                        <a:srgbClr val="231F20"/>
                      </a:solidFill>
                      <a:prstDash val="solid"/>
                      <a:round/>
                      <a:headEnd type="none" w="med" len="med"/>
                      <a:tailEnd type="none" w="med" len="med"/>
                    </a:lnL>
                    <a:lnR w="12700">
                      <a:solidFill>
                        <a:srgbClr val="231F20"/>
                      </a:solidFill>
                      <a:prstDash val="soli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CC"/>
                    </a:solidFill>
                  </a:tcPr>
                </a:tc>
                <a:extLst>
                  <a:ext uri="{0D108BD9-81ED-4DB2-BD59-A6C34878D82A}">
                    <a16:rowId xmlns:a16="http://schemas.microsoft.com/office/drawing/2014/main" val="571492842"/>
                  </a:ext>
                </a:extLst>
              </a:tr>
              <a:tr h="2061684">
                <a:tc>
                  <a:txBody>
                    <a:bodyPr/>
                    <a:lstStyle/>
                    <a:p>
                      <a:pPr marL="71755">
                        <a:lnSpc>
                          <a:spcPct val="100000"/>
                        </a:lnSpc>
                      </a:pPr>
                      <a:r>
                        <a:rPr lang="tr-TR" sz="2400" b="1" spc="-120" dirty="0">
                          <a:solidFill>
                            <a:srgbClr val="FF0000"/>
                          </a:solidFill>
                          <a:latin typeface="Calibri" panose="020F0502020204030204" pitchFamily="34" charset="0"/>
                          <a:ea typeface="Calibri" panose="020F0502020204030204" pitchFamily="34" charset="0"/>
                          <a:cs typeface="Calibri" panose="020F0502020204030204" pitchFamily="34" charset="0"/>
                        </a:rPr>
                        <a:t>Çıkış</a:t>
                      </a:r>
                      <a:r>
                        <a:rPr lang="tr-TR" sz="2400" b="1" spc="-8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tr-TR" sz="2400" b="1" spc="-90" dirty="0">
                          <a:solidFill>
                            <a:srgbClr val="FF0000"/>
                          </a:solidFill>
                          <a:latin typeface="Calibri" panose="020F0502020204030204" pitchFamily="34" charset="0"/>
                          <a:ea typeface="Calibri" panose="020F0502020204030204" pitchFamily="34" charset="0"/>
                          <a:cs typeface="Calibri" panose="020F0502020204030204" pitchFamily="34" charset="0"/>
                        </a:rPr>
                        <a:t>görüşmesi</a:t>
                      </a:r>
                      <a:endParaRPr lang="tr-TR" sz="24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txBody>
                  <a:tcPr marL="0" marR="0" marT="508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tr-TR" sz="2000" spc="-105" dirty="0">
                          <a:solidFill>
                            <a:schemeClr val="tx1"/>
                          </a:solidFill>
                          <a:latin typeface="Calibri" panose="020F0502020204030204" pitchFamily="34" charset="0"/>
                          <a:ea typeface="Calibri" panose="020F0502020204030204" pitchFamily="34" charset="0"/>
                          <a:cs typeface="Calibri" panose="020F0502020204030204" pitchFamily="34" charset="0"/>
                        </a:rPr>
                        <a:t>Rektör </a:t>
                      </a:r>
                      <a:r>
                        <a:rPr lang="tr-TR" sz="2000" spc="-110" dirty="0">
                          <a:solidFill>
                            <a:schemeClr val="tx1"/>
                          </a:solidFill>
                          <a:latin typeface="Calibri" panose="020F0502020204030204" pitchFamily="34" charset="0"/>
                          <a:ea typeface="Calibri" panose="020F0502020204030204" pitchFamily="34" charset="0"/>
                          <a:cs typeface="Calibri" panose="020F0502020204030204" pitchFamily="34" charset="0"/>
                        </a:rPr>
                        <a:t>ve </a:t>
                      </a:r>
                      <a:r>
                        <a:rPr lang="tr-TR" sz="2000" spc="-80" dirty="0">
                          <a:solidFill>
                            <a:schemeClr val="tx1"/>
                          </a:solidFill>
                          <a:latin typeface="Calibri" panose="020F0502020204030204" pitchFamily="34" charset="0"/>
                          <a:ea typeface="Calibri" panose="020F0502020204030204" pitchFamily="34" charset="0"/>
                          <a:cs typeface="Calibri" panose="020F0502020204030204" pitchFamily="34" charset="0"/>
                        </a:rPr>
                        <a:t>rektörün </a:t>
                      </a:r>
                      <a:r>
                        <a:rPr lang="tr-TR" sz="2000" spc="-95" dirty="0">
                          <a:solidFill>
                            <a:schemeClr val="tx1"/>
                          </a:solidFill>
                          <a:latin typeface="Calibri" panose="020F0502020204030204" pitchFamily="34" charset="0"/>
                          <a:ea typeface="Calibri" panose="020F0502020204030204" pitchFamily="34" charset="0"/>
                          <a:cs typeface="Calibri" panose="020F0502020204030204" pitchFamily="34" charset="0"/>
                        </a:rPr>
                        <a:t>davet </a:t>
                      </a:r>
                      <a:r>
                        <a:rPr lang="tr-TR" sz="2000" spc="-70" dirty="0">
                          <a:solidFill>
                            <a:schemeClr val="tx1"/>
                          </a:solidFill>
                          <a:latin typeface="Calibri" panose="020F0502020204030204" pitchFamily="34" charset="0"/>
                          <a:ea typeface="Calibri" panose="020F0502020204030204" pitchFamily="34" charset="0"/>
                          <a:cs typeface="Calibri" panose="020F0502020204030204" pitchFamily="34" charset="0"/>
                        </a:rPr>
                        <a:t>ede</a:t>
                      </a:r>
                      <a:r>
                        <a:rPr lang="tr-TR" sz="2000" spc="-130" dirty="0">
                          <a:solidFill>
                            <a:schemeClr val="tx1"/>
                          </a:solidFill>
                          <a:latin typeface="Calibri" panose="020F0502020204030204" pitchFamily="34" charset="0"/>
                          <a:ea typeface="Calibri" panose="020F0502020204030204" pitchFamily="34" charset="0"/>
                          <a:cs typeface="Calibri" panose="020F0502020204030204" pitchFamily="34" charset="0"/>
                        </a:rPr>
                        <a:t>ceği </a:t>
                      </a:r>
                      <a:r>
                        <a:rPr lang="tr-TR" sz="2000" spc="-90" dirty="0">
                          <a:solidFill>
                            <a:schemeClr val="tx1"/>
                          </a:solidFill>
                          <a:latin typeface="Calibri" panose="020F0502020204030204" pitchFamily="34" charset="0"/>
                          <a:ea typeface="Calibri" panose="020F0502020204030204" pitchFamily="34" charset="0"/>
                          <a:cs typeface="Calibri" panose="020F0502020204030204" pitchFamily="34" charset="0"/>
                        </a:rPr>
                        <a:t>ilgili </a:t>
                      </a:r>
                      <a:r>
                        <a:rPr lang="tr-TR" sz="2000" spc="-75" dirty="0">
                          <a:solidFill>
                            <a:schemeClr val="tx1"/>
                          </a:solidFill>
                          <a:latin typeface="Calibri" panose="020F0502020204030204" pitchFamily="34" charset="0"/>
                          <a:ea typeface="Calibri" panose="020F0502020204030204" pitchFamily="34" charset="0"/>
                          <a:cs typeface="Calibri" panose="020F0502020204030204" pitchFamily="34" charset="0"/>
                        </a:rPr>
                        <a:t>kurum </a:t>
                      </a:r>
                      <a:r>
                        <a:rPr lang="tr-TR" sz="2000" spc="-95" dirty="0">
                          <a:solidFill>
                            <a:schemeClr val="tx1"/>
                          </a:solidFill>
                          <a:latin typeface="Calibri" panose="020F0502020204030204" pitchFamily="34" charset="0"/>
                          <a:ea typeface="Calibri" panose="020F0502020204030204" pitchFamily="34" charset="0"/>
                          <a:cs typeface="Calibri" panose="020F0502020204030204" pitchFamily="34" charset="0"/>
                        </a:rPr>
                        <a:t>yetkilileriyle  </a:t>
                      </a:r>
                      <a:r>
                        <a:rPr lang="tr-TR" sz="2000" spc="-130" dirty="0">
                          <a:solidFill>
                            <a:schemeClr val="tx1"/>
                          </a:solidFill>
                          <a:latin typeface="Calibri" panose="020F0502020204030204" pitchFamily="34" charset="0"/>
                          <a:ea typeface="Calibri" panose="020F0502020204030204" pitchFamily="34" charset="0"/>
                          <a:cs typeface="Calibri" panose="020F0502020204030204" pitchFamily="34" charset="0"/>
                        </a:rPr>
                        <a:t>çıkış </a:t>
                      </a:r>
                      <a:r>
                        <a:rPr lang="tr-TR" sz="2000" spc="-90" dirty="0">
                          <a:solidFill>
                            <a:schemeClr val="tx1"/>
                          </a:solidFill>
                          <a:latin typeface="Calibri" panose="020F0502020204030204" pitchFamily="34" charset="0"/>
                          <a:ea typeface="Calibri" panose="020F0502020204030204" pitchFamily="34" charset="0"/>
                          <a:cs typeface="Calibri" panose="020F0502020204030204" pitchFamily="34" charset="0"/>
                        </a:rPr>
                        <a:t>görüşmesi </a:t>
                      </a:r>
                      <a:r>
                        <a:rPr lang="tr-TR" sz="2000" spc="-80" dirty="0">
                          <a:solidFill>
                            <a:schemeClr val="tx1"/>
                          </a:solidFill>
                          <a:latin typeface="Calibri" panose="020F0502020204030204" pitchFamily="34" charset="0"/>
                          <a:ea typeface="Calibri" panose="020F0502020204030204" pitchFamily="34" charset="0"/>
                          <a:cs typeface="Calibri" panose="020F0502020204030204" pitchFamily="34" charset="0"/>
                        </a:rPr>
                        <a:t>yapılır.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tr-TR" sz="2000" spc="-13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tr-TR" sz="2000" spc="-130" dirty="0">
                          <a:solidFill>
                            <a:srgbClr val="FF0000"/>
                          </a:solidFill>
                          <a:latin typeface="Calibri" panose="020F0502020204030204" pitchFamily="34" charset="0"/>
                          <a:ea typeface="Calibri" panose="020F0502020204030204" pitchFamily="34" charset="0"/>
                          <a:cs typeface="Calibri" panose="020F0502020204030204" pitchFamily="34" charset="0"/>
                        </a:rPr>
                        <a:t>Çıkış  </a:t>
                      </a:r>
                      <a:r>
                        <a:rPr lang="tr-TR" sz="2000" spc="-85" dirty="0">
                          <a:solidFill>
                            <a:srgbClr val="FF0000"/>
                          </a:solidFill>
                          <a:latin typeface="Calibri" panose="020F0502020204030204" pitchFamily="34" charset="0"/>
                          <a:ea typeface="Calibri" panose="020F0502020204030204" pitchFamily="34" charset="0"/>
                          <a:cs typeface="Calibri" panose="020F0502020204030204" pitchFamily="34" charset="0"/>
                        </a:rPr>
                        <a:t>Bildirimi” </a:t>
                      </a:r>
                      <a:r>
                        <a:rPr lang="tr-TR" sz="2000" spc="-105" dirty="0">
                          <a:solidFill>
                            <a:schemeClr val="tx1"/>
                          </a:solidFill>
                          <a:latin typeface="Calibri" panose="020F0502020204030204" pitchFamily="34" charset="0"/>
                          <a:ea typeface="Calibri" panose="020F0502020204030204" pitchFamily="34" charset="0"/>
                          <a:cs typeface="Calibri" panose="020F0502020204030204" pitchFamily="34" charset="0"/>
                        </a:rPr>
                        <a:t>takım </a:t>
                      </a:r>
                      <a:r>
                        <a:rPr lang="tr-TR" sz="2000" spc="-100" dirty="0">
                          <a:solidFill>
                            <a:schemeClr val="tx1"/>
                          </a:solidFill>
                          <a:latin typeface="Calibri" panose="020F0502020204030204" pitchFamily="34" charset="0"/>
                          <a:ea typeface="Calibri" panose="020F0502020204030204" pitchFamily="34" charset="0"/>
                          <a:cs typeface="Calibri" panose="020F0502020204030204" pitchFamily="34" charset="0"/>
                        </a:rPr>
                        <a:t>başkanı </a:t>
                      </a:r>
                      <a:r>
                        <a:rPr lang="tr-TR" sz="2000" spc="-110" dirty="0">
                          <a:solidFill>
                            <a:schemeClr val="tx1"/>
                          </a:solidFill>
                          <a:latin typeface="Calibri" panose="020F0502020204030204" pitchFamily="34" charset="0"/>
                          <a:ea typeface="Calibri" panose="020F0502020204030204" pitchFamily="34" charset="0"/>
                          <a:cs typeface="Calibri" panose="020F0502020204030204" pitchFamily="34" charset="0"/>
                        </a:rPr>
                        <a:t>ve  </a:t>
                      </a:r>
                      <a:r>
                        <a:rPr lang="tr-TR" sz="2000" spc="-85" dirty="0">
                          <a:solidFill>
                            <a:schemeClr val="tx1"/>
                          </a:solidFill>
                          <a:latin typeface="Calibri" panose="020F0502020204030204" pitchFamily="34" charset="0"/>
                          <a:ea typeface="Calibri" panose="020F0502020204030204" pitchFamily="34" charset="0"/>
                          <a:cs typeface="Calibri" panose="020F0502020204030204" pitchFamily="34" charset="0"/>
                        </a:rPr>
                        <a:t>değerlendiriciler </a:t>
                      </a:r>
                      <a:r>
                        <a:rPr lang="tr-TR" sz="2000" spc="-80" dirty="0">
                          <a:solidFill>
                            <a:schemeClr val="tx1"/>
                          </a:solidFill>
                          <a:latin typeface="Calibri" panose="020F0502020204030204" pitchFamily="34" charset="0"/>
                          <a:ea typeface="Calibri" panose="020F0502020204030204" pitchFamily="34" charset="0"/>
                          <a:cs typeface="Calibri" panose="020F0502020204030204" pitchFamily="34" charset="0"/>
                        </a:rPr>
                        <a:t>tarafından  </a:t>
                      </a:r>
                      <a:r>
                        <a:rPr lang="tr-TR" sz="2000" spc="-90" dirty="0">
                          <a:solidFill>
                            <a:schemeClr val="tx1"/>
                          </a:solidFill>
                          <a:latin typeface="Calibri" panose="020F0502020204030204" pitchFamily="34" charset="0"/>
                          <a:ea typeface="Calibri" panose="020F0502020204030204" pitchFamily="34" charset="0"/>
                          <a:cs typeface="Calibri" panose="020F0502020204030204" pitchFamily="34" charset="0"/>
                        </a:rPr>
                        <a:t>sözlü </a:t>
                      </a:r>
                      <a:r>
                        <a:rPr lang="tr-TR" sz="2000" spc="-95" dirty="0">
                          <a:solidFill>
                            <a:schemeClr val="tx1"/>
                          </a:solidFill>
                          <a:latin typeface="Calibri" panose="020F0502020204030204" pitchFamily="34" charset="0"/>
                          <a:ea typeface="Calibri" panose="020F0502020204030204" pitchFamily="34" charset="0"/>
                          <a:cs typeface="Calibri" panose="020F0502020204030204" pitchFamily="34" charset="0"/>
                        </a:rPr>
                        <a:t>olarak </a:t>
                      </a:r>
                      <a:r>
                        <a:rPr lang="tr-TR" sz="2000" spc="-75" dirty="0">
                          <a:solidFill>
                            <a:schemeClr val="tx1"/>
                          </a:solidFill>
                          <a:latin typeface="Calibri" panose="020F0502020204030204" pitchFamily="34" charset="0"/>
                          <a:ea typeface="Calibri" panose="020F0502020204030204" pitchFamily="34" charset="0"/>
                          <a:cs typeface="Calibri" panose="020F0502020204030204" pitchFamily="34" charset="0"/>
                        </a:rPr>
                        <a:t>sunulur.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tr-TR" sz="2000" spc="-85" dirty="0" smtClean="0">
                          <a:solidFill>
                            <a:schemeClr val="tx1"/>
                          </a:solidFill>
                          <a:latin typeface="Calibri" panose="020F0502020204030204" pitchFamily="34" charset="0"/>
                          <a:ea typeface="Calibri" panose="020F0502020204030204" pitchFamily="34" charset="0"/>
                          <a:cs typeface="Calibri" panose="020F0502020204030204" pitchFamily="34" charset="0"/>
                        </a:rPr>
                        <a:t>So</a:t>
                      </a:r>
                      <a:r>
                        <a:rPr lang="tr-TR" sz="2000" spc="-75" dirty="0" smtClean="0">
                          <a:solidFill>
                            <a:schemeClr val="tx1"/>
                          </a:solidFill>
                          <a:latin typeface="Calibri" panose="020F0502020204030204" pitchFamily="34" charset="0"/>
                          <a:ea typeface="Calibri" panose="020F0502020204030204" pitchFamily="34" charset="0"/>
                          <a:cs typeface="Calibri" panose="020F0502020204030204" pitchFamily="34" charset="0"/>
                        </a:rPr>
                        <a:t>ru-yanıt </a:t>
                      </a:r>
                      <a:r>
                        <a:rPr lang="tr-TR" sz="2000" spc="-60" dirty="0">
                          <a:solidFill>
                            <a:schemeClr val="tx1"/>
                          </a:solidFill>
                          <a:latin typeface="Calibri" panose="020F0502020204030204" pitchFamily="34" charset="0"/>
                          <a:ea typeface="Calibri" panose="020F0502020204030204" pitchFamily="34" charset="0"/>
                          <a:cs typeface="Calibri" panose="020F0502020204030204" pitchFamily="34" charset="0"/>
                        </a:rPr>
                        <a:t>bölümünü </a:t>
                      </a:r>
                      <a:r>
                        <a:rPr lang="tr-TR" sz="2000" spc="-100" dirty="0">
                          <a:solidFill>
                            <a:schemeClr val="tx1"/>
                          </a:solidFill>
                          <a:latin typeface="Calibri" panose="020F0502020204030204" pitchFamily="34" charset="0"/>
                          <a:ea typeface="Calibri" panose="020F0502020204030204" pitchFamily="34" charset="0"/>
                          <a:cs typeface="Calibri" panose="020F0502020204030204" pitchFamily="34" charset="0"/>
                        </a:rPr>
                        <a:t>takiben </a:t>
                      </a:r>
                      <a:r>
                        <a:rPr lang="tr-TR" sz="2000" spc="-55" dirty="0">
                          <a:solidFill>
                            <a:schemeClr val="tx1"/>
                          </a:solidFill>
                          <a:latin typeface="Calibri" panose="020F0502020204030204" pitchFamily="34" charset="0"/>
                          <a:ea typeface="Calibri" panose="020F0502020204030204" pitchFamily="34" charset="0"/>
                          <a:cs typeface="Calibri" panose="020F0502020204030204" pitchFamily="34" charset="0"/>
                        </a:rPr>
                        <a:t>to</a:t>
                      </a:r>
                      <a:r>
                        <a:rPr lang="tr-TR" sz="2000" spc="-80" dirty="0">
                          <a:solidFill>
                            <a:schemeClr val="tx1"/>
                          </a:solidFill>
                          <a:latin typeface="Calibri" panose="020F0502020204030204" pitchFamily="34" charset="0"/>
                          <a:ea typeface="Calibri" panose="020F0502020204030204" pitchFamily="34" charset="0"/>
                          <a:cs typeface="Calibri" panose="020F0502020204030204" pitchFamily="34" charset="0"/>
                        </a:rPr>
                        <a:t>plantı </a:t>
                      </a:r>
                      <a:r>
                        <a:rPr lang="tr-TR" sz="2000" spc="-105" dirty="0">
                          <a:solidFill>
                            <a:schemeClr val="tx1"/>
                          </a:solidFill>
                          <a:latin typeface="Calibri" panose="020F0502020204030204" pitchFamily="34" charset="0"/>
                          <a:ea typeface="Calibri" panose="020F0502020204030204" pitchFamily="34" charset="0"/>
                          <a:cs typeface="Calibri" panose="020F0502020204030204" pitchFamily="34" charset="0"/>
                        </a:rPr>
                        <a:t>Rektör </a:t>
                      </a:r>
                      <a:r>
                        <a:rPr lang="tr-TR" sz="2000" spc="-110" dirty="0">
                          <a:solidFill>
                            <a:schemeClr val="tx1"/>
                          </a:solidFill>
                          <a:latin typeface="Calibri" panose="020F0502020204030204" pitchFamily="34" charset="0"/>
                          <a:ea typeface="Calibri" panose="020F0502020204030204" pitchFamily="34" charset="0"/>
                          <a:cs typeface="Calibri" panose="020F0502020204030204" pitchFamily="34" charset="0"/>
                        </a:rPr>
                        <a:t>ve </a:t>
                      </a:r>
                      <a:r>
                        <a:rPr lang="tr-TR" sz="2000" spc="-120" dirty="0">
                          <a:solidFill>
                            <a:schemeClr val="tx1"/>
                          </a:solidFill>
                          <a:latin typeface="Calibri" panose="020F0502020204030204" pitchFamily="34" charset="0"/>
                          <a:ea typeface="Calibri" panose="020F0502020204030204" pitchFamily="34" charset="0"/>
                          <a:cs typeface="Calibri" panose="020F0502020204030204" pitchFamily="34" charset="0"/>
                        </a:rPr>
                        <a:t>Takım </a:t>
                      </a:r>
                      <a:r>
                        <a:rPr lang="tr-TR" sz="2000" spc="-110" dirty="0">
                          <a:solidFill>
                            <a:schemeClr val="tx1"/>
                          </a:solidFill>
                          <a:latin typeface="Calibri" panose="020F0502020204030204" pitchFamily="34" charset="0"/>
                          <a:ea typeface="Calibri" panose="020F0502020204030204" pitchFamily="34" charset="0"/>
                          <a:cs typeface="Calibri" panose="020F0502020204030204" pitchFamily="34" charset="0"/>
                        </a:rPr>
                        <a:t>Başkanı  </a:t>
                      </a:r>
                      <a:r>
                        <a:rPr lang="tr-TR" sz="2000" spc="-80" dirty="0">
                          <a:solidFill>
                            <a:schemeClr val="tx1"/>
                          </a:solidFill>
                          <a:latin typeface="Calibri" panose="020F0502020204030204" pitchFamily="34" charset="0"/>
                          <a:ea typeface="Calibri" panose="020F0502020204030204" pitchFamily="34" charset="0"/>
                          <a:cs typeface="Calibri" panose="020F0502020204030204" pitchFamily="34" charset="0"/>
                        </a:rPr>
                        <a:t>tarafından sonlandırılır.</a:t>
                      </a:r>
                      <a:endParaRPr lang="tr-TR"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0" marR="0" marT="508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457304881"/>
                  </a:ext>
                </a:extLst>
              </a:tr>
            </a:tbl>
          </a:graphicData>
        </a:graphic>
      </p:graphicFrame>
    </p:spTree>
    <p:extLst>
      <p:ext uri="{BB962C8B-B14F-4D97-AF65-F5344CB8AC3E}">
        <p14:creationId xmlns:p14="http://schemas.microsoft.com/office/powerpoint/2010/main" val="211484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Autofit/>
          </a:bodyPr>
          <a:lstStyle/>
          <a:p>
            <a:r>
              <a:rPr lang="tr-TR" sz="10000" dirty="0" smtClean="0">
                <a:latin typeface="Calibri" panose="020F0502020204030204" pitchFamily="34" charset="0"/>
                <a:ea typeface="Calibri" panose="020F0502020204030204" pitchFamily="34" charset="0"/>
                <a:cs typeface="Calibri" panose="020F0502020204030204" pitchFamily="34" charset="0"/>
              </a:rPr>
              <a:t>TEŞEKKÜRLER</a:t>
            </a:r>
            <a:endParaRPr lang="tr-TR" sz="10000" dirty="0">
              <a:latin typeface="Calibri" panose="020F0502020204030204" pitchFamily="34" charset="0"/>
              <a:ea typeface="Calibri" panose="020F0502020204030204" pitchFamily="34" charset="0"/>
              <a:cs typeface="Calibri" panose="020F0502020204030204" pitchFamily="34" charset="0"/>
            </a:endParaRPr>
          </a:p>
        </p:txBody>
      </p:sp>
      <p:sp>
        <p:nvSpPr>
          <p:cNvPr id="4" name="Slayt Numarası Yer Tutucusu 3"/>
          <p:cNvSpPr>
            <a:spLocks noGrp="1"/>
          </p:cNvSpPr>
          <p:nvPr>
            <p:ph type="sldNum" sz="quarter" idx="12"/>
          </p:nvPr>
        </p:nvSpPr>
        <p:spPr/>
        <p:txBody>
          <a:bodyPr/>
          <a:lstStyle/>
          <a:p>
            <a:fld id="{42C0DB4F-D11D-4F54-9D3B-A709721EB97D}" type="slidenum">
              <a:rPr lang="tr-TR" smtClean="0"/>
              <a:t>27</a:t>
            </a:fld>
            <a:endParaRPr lang="tr-TR"/>
          </a:p>
        </p:txBody>
      </p:sp>
      <p:pic>
        <p:nvPicPr>
          <p:cNvPr id="5" name="Picture 2" descr="19 Mayıs 1919 (100.YIL) Logo PNG Vector">
            <a:extLst>
              <a:ext uri="{FF2B5EF4-FFF2-40B4-BE49-F238E27FC236}">
                <a16:creationId xmlns:a16="http://schemas.microsoft.com/office/drawing/2014/main" id="{EFE6E125-7889-4462-A4A6-74A4427A16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4060" y="51559"/>
            <a:ext cx="1938488" cy="1033860"/>
          </a:xfrm>
          <a:prstGeom prst="rect">
            <a:avLst/>
          </a:prstGeom>
          <a:noFill/>
          <a:extLst/>
        </p:spPr>
      </p:pic>
      <p:pic>
        <p:nvPicPr>
          <p:cNvPr id="6" name="Resim 5"/>
          <p:cNvPicPr>
            <a:picLocks noChangeAspect="1"/>
          </p:cNvPicPr>
          <p:nvPr/>
        </p:nvPicPr>
        <p:blipFill>
          <a:blip r:embed="rId3"/>
          <a:stretch>
            <a:fillRect/>
          </a:stretch>
        </p:blipFill>
        <p:spPr>
          <a:xfrm>
            <a:off x="209008" y="63383"/>
            <a:ext cx="2986773" cy="1022036"/>
          </a:xfrm>
          <a:prstGeom prst="rect">
            <a:avLst/>
          </a:prstGeom>
        </p:spPr>
      </p:pic>
      <p:sp>
        <p:nvSpPr>
          <p:cNvPr id="7" name="Alt Başlık 2"/>
          <p:cNvSpPr>
            <a:spLocks noGrp="1"/>
          </p:cNvSpPr>
          <p:nvPr>
            <p:ph type="subTitle" idx="1"/>
          </p:nvPr>
        </p:nvSpPr>
        <p:spPr>
          <a:xfrm>
            <a:off x="2658682" y="6316006"/>
            <a:ext cx="6801612" cy="512438"/>
          </a:xfrm>
        </p:spPr>
        <p:txBody>
          <a:bodyPr>
            <a:normAutofit/>
          </a:bodyPr>
          <a:lstStyle/>
          <a:p>
            <a:r>
              <a:rPr lang="tr-TR" sz="2400" i="1" dirty="0" smtClean="0"/>
              <a:t>Kasım-2023</a:t>
            </a:r>
            <a:endParaRPr lang="tr-TR" sz="2400" i="1" dirty="0"/>
          </a:p>
        </p:txBody>
      </p:sp>
      <p:pic>
        <p:nvPicPr>
          <p:cNvPr id="8" name="Resim 7"/>
          <p:cNvPicPr>
            <a:picLocks noChangeAspect="1"/>
          </p:cNvPicPr>
          <p:nvPr/>
        </p:nvPicPr>
        <p:blipFill>
          <a:blip r:embed="rId4"/>
          <a:stretch>
            <a:fillRect/>
          </a:stretch>
        </p:blipFill>
        <p:spPr>
          <a:xfrm>
            <a:off x="4264890" y="5363506"/>
            <a:ext cx="3810000" cy="952500"/>
          </a:xfrm>
          <a:prstGeom prst="rect">
            <a:avLst/>
          </a:prstGeom>
        </p:spPr>
      </p:pic>
    </p:spTree>
    <p:extLst>
      <p:ext uri="{BB962C8B-B14F-4D97-AF65-F5344CB8AC3E}">
        <p14:creationId xmlns:p14="http://schemas.microsoft.com/office/powerpoint/2010/main" val="3976865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545" y="179601"/>
            <a:ext cx="11009746" cy="1188720"/>
          </a:xfrm>
        </p:spPr>
        <p:txBody>
          <a:bodyPr>
            <a:noAutofit/>
          </a:bodyPr>
          <a:lstStyle/>
          <a:p>
            <a:r>
              <a:rPr lang="tr-TR" sz="4000" b="1" dirty="0">
                <a:latin typeface="Calibri" panose="020F0502020204030204" pitchFamily="34" charset="0"/>
                <a:ea typeface="Calibri" panose="020F0502020204030204" pitchFamily="34" charset="0"/>
                <a:cs typeface="Calibri" panose="020F0502020204030204" pitchFamily="34" charset="0"/>
              </a:rPr>
              <a:t>YÜKSEK ÖĞRETİM KALİTE KURULU (YÖKAK</a:t>
            </a:r>
            <a:r>
              <a:rPr lang="tr-TR" sz="4000" b="1" dirty="0" smtClean="0">
                <a:latin typeface="Calibri" panose="020F0502020204030204" pitchFamily="34" charset="0"/>
                <a:ea typeface="Calibri" panose="020F0502020204030204" pitchFamily="34" charset="0"/>
                <a:cs typeface="Calibri" panose="020F0502020204030204" pitchFamily="34" charset="0"/>
              </a:rPr>
              <a:t>)</a:t>
            </a:r>
            <a:endParaRPr lang="tr-TR" sz="40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646545" y="1745674"/>
            <a:ext cx="11009746" cy="4553526"/>
          </a:xfrm>
          <a:noFill/>
          <a:ln>
            <a:noFill/>
          </a:ln>
        </p:spPr>
        <p:txBody>
          <a:bodyPr>
            <a:noAutofit/>
          </a:bodyPr>
          <a:lstStyle/>
          <a:p>
            <a:pPr algn="just">
              <a:buFont typeface="Wingdings" panose="05000000000000000000" pitchFamily="2" charset="2"/>
              <a:buChar char="ü"/>
            </a:pPr>
            <a:r>
              <a:rPr lang="tr-TR"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Yüksek öğretim Kalite Kurulu; 2015’de yürürlüğe giren “Yükseköğretim Kalite Güvencesi Yönetmeliği” kapsamında ilk başta YÖK bünyesinde kurulmuş daha sonra 2017’de özerk kimliğe kavuşmuştur.</a:t>
            </a:r>
          </a:p>
          <a:p>
            <a:pPr marL="0" indent="0" algn="just">
              <a:buNone/>
            </a:pPr>
            <a:endParaRPr lang="tr-TR" sz="2400" dirty="0">
              <a:latin typeface="Calibri" panose="020F0502020204030204" pitchFamily="34" charset="0"/>
              <a:ea typeface="Calibri" panose="020F0502020204030204" pitchFamily="34" charset="0"/>
              <a:cs typeface="Calibri" panose="020F0502020204030204" pitchFamily="34" charset="0"/>
            </a:endParaRPr>
          </a:p>
          <a:p>
            <a:pPr algn="just">
              <a:buFont typeface="Wingdings" panose="05000000000000000000" pitchFamily="2" charset="2"/>
              <a:buChar char="ü"/>
            </a:pPr>
            <a:r>
              <a:rPr lang="tr-TR"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Yüksek öğretim kurumlarının </a:t>
            </a:r>
            <a:r>
              <a:rPr lang="tr-TR" sz="24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eğitim-öğretim</a:t>
            </a:r>
            <a:r>
              <a:rPr lang="tr-TR"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ve </a:t>
            </a:r>
            <a:r>
              <a:rPr lang="tr-TR" sz="24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araştırma faaliyetleri </a:t>
            </a:r>
            <a:r>
              <a:rPr lang="tr-TR"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ile </a:t>
            </a:r>
            <a:r>
              <a:rPr lang="tr-TR" sz="24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idari hizmetlerinin</a:t>
            </a:r>
            <a:r>
              <a:rPr lang="tr-TR" sz="2400"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tr-TR"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kalite düzeylerine ilişkin ulusal ve uluslararası kalite standartlarına göre değerlendirmeler yapan, iç ve dış kalite güvencesi, akreditasyon süreçleri ve bağımsız dış değerlendirme kurumlarının yetkilendirilmesi süreçlerini yürüten Yükseköğretim Kalite Kurulu idari ve mali özerkliğe sahip, kamu tüzel kişiliğine haiz ve özel bütçeli bir kuruluştur.</a:t>
            </a:r>
          </a:p>
          <a:p>
            <a:pPr marL="0" indent="0" algn="ctr">
              <a:buNone/>
            </a:pPr>
            <a:r>
              <a:rPr lang="tr-TR" sz="2400" b="1" dirty="0" smtClean="0">
                <a:solidFill>
                  <a:schemeClr val="tx1"/>
                </a:solidFill>
                <a:latin typeface="Calibri" panose="020F0502020204030204" pitchFamily="34" charset="0"/>
                <a:ea typeface="Calibri" panose="020F0502020204030204" pitchFamily="34" charset="0"/>
                <a:cs typeface="Calibri" panose="020F0502020204030204" pitchFamily="34" charset="0"/>
                <a:hlinkClick r:id="rId2"/>
              </a:rPr>
              <a:t>https://yokak.gov.tr/</a:t>
            </a:r>
            <a:endParaRPr lang="tr-TR"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Slayt Numarası Yer Tutucusu 3"/>
          <p:cNvSpPr>
            <a:spLocks noGrp="1"/>
          </p:cNvSpPr>
          <p:nvPr>
            <p:ph type="sldNum" sz="quarter" idx="12"/>
          </p:nvPr>
        </p:nvSpPr>
        <p:spPr/>
        <p:txBody>
          <a:bodyPr/>
          <a:lstStyle/>
          <a:p>
            <a:fld id="{42C0DB4F-D11D-4F54-9D3B-A709721EB97D}" type="slidenum">
              <a:rPr lang="tr-TR" smtClean="0"/>
              <a:t>3</a:t>
            </a:fld>
            <a:endParaRPr lang="tr-TR"/>
          </a:p>
        </p:txBody>
      </p:sp>
    </p:spTree>
    <p:extLst>
      <p:ext uri="{BB962C8B-B14F-4D97-AF65-F5344CB8AC3E}">
        <p14:creationId xmlns:p14="http://schemas.microsoft.com/office/powerpoint/2010/main" val="55990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46545" y="1477818"/>
            <a:ext cx="11009746" cy="4571999"/>
          </a:xfrm>
        </p:spPr>
        <p:txBody>
          <a:bodyPr>
            <a:noAutofit/>
          </a:bodyPr>
          <a:lstStyle/>
          <a:p>
            <a:pPr marL="0" indent="0" algn="just">
              <a:buNone/>
            </a:pPr>
            <a:r>
              <a:rPr lang="tr-TR" sz="28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Yüksek öğretim Kalite Kurulu’nun temel görevleri şunlardır</a:t>
            </a:r>
            <a:r>
              <a:rPr lang="tr-TR" sz="28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p>
          <a:p>
            <a:pPr algn="just">
              <a:buFont typeface="Wingdings" panose="05000000000000000000" pitchFamily="2" charset="2"/>
              <a:buChar char="ü"/>
            </a:pPr>
            <a:r>
              <a:rPr lang="tr-TR" sz="28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Yüksek öğretim kurumlarının dış değerlendirmesini yapmak,</a:t>
            </a:r>
          </a:p>
          <a:p>
            <a:pPr algn="just">
              <a:buFont typeface="Wingdings" panose="05000000000000000000" pitchFamily="2" charset="2"/>
              <a:buChar char="ü"/>
            </a:pPr>
            <a:r>
              <a:rPr lang="tr-TR" sz="28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Akreditasyon kuruluşlarının yetkilendirilmesi ve tanınması süreçlerini yürütmek ve</a:t>
            </a:r>
          </a:p>
          <a:p>
            <a:pPr algn="just">
              <a:buFont typeface="Wingdings" panose="05000000000000000000" pitchFamily="2" charset="2"/>
              <a:buChar char="ü"/>
            </a:pPr>
            <a:r>
              <a:rPr lang="tr-TR" sz="28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Yüksek öğretim kurumlarında kalite güvencesi kültürünün içselleştirilmesi ve yaygınlaştırılmasını sağlamak.</a:t>
            </a:r>
            <a:endParaRPr lang="tr-TR" sz="2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Slayt Numarası Yer Tutucusu 3"/>
          <p:cNvSpPr>
            <a:spLocks noGrp="1"/>
          </p:cNvSpPr>
          <p:nvPr>
            <p:ph type="sldNum" sz="quarter" idx="12"/>
          </p:nvPr>
        </p:nvSpPr>
        <p:spPr/>
        <p:txBody>
          <a:bodyPr/>
          <a:lstStyle/>
          <a:p>
            <a:fld id="{42C0DB4F-D11D-4F54-9D3B-A709721EB97D}" type="slidenum">
              <a:rPr lang="tr-TR" smtClean="0"/>
              <a:t>4</a:t>
            </a:fld>
            <a:endParaRPr lang="tr-TR"/>
          </a:p>
        </p:txBody>
      </p:sp>
      <p:sp>
        <p:nvSpPr>
          <p:cNvPr id="5" name="Unvan 1"/>
          <p:cNvSpPr txBox="1">
            <a:spLocks/>
          </p:cNvSpPr>
          <p:nvPr/>
        </p:nvSpPr>
        <p:spPr>
          <a:xfrm>
            <a:off x="646545" y="179601"/>
            <a:ext cx="11009746"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tr-TR" sz="4000" b="1" dirty="0" smtClean="0">
                <a:latin typeface="Calibri" panose="020F0502020204030204" pitchFamily="34" charset="0"/>
                <a:ea typeface="Calibri" panose="020F0502020204030204" pitchFamily="34" charset="0"/>
                <a:cs typeface="Calibri" panose="020F0502020204030204" pitchFamily="34" charset="0"/>
              </a:rPr>
              <a:t>YÜKSEK ÖĞRETİM KALİTE KURULU (YÖKAK)</a:t>
            </a:r>
            <a:endParaRPr lang="tr-TR" sz="40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İçerik Yer Tutucusu 2"/>
          <p:cNvSpPr txBox="1">
            <a:spLocks/>
          </p:cNvSpPr>
          <p:nvPr/>
        </p:nvSpPr>
        <p:spPr>
          <a:xfrm>
            <a:off x="646545" y="4783788"/>
            <a:ext cx="11009746" cy="1185811"/>
          </a:xfrm>
          <a:prstGeom prst="rect">
            <a:avLst/>
          </a:prstGeom>
          <a:solidFill>
            <a:schemeClr val="accent1">
              <a:lumMod val="60000"/>
              <a:lumOff val="40000"/>
            </a:schemeClr>
          </a:solidFill>
          <a:ln>
            <a:noFill/>
          </a:ln>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algn="just">
              <a:buFont typeface="Wingdings" panose="05000000000000000000" pitchFamily="2" charset="2"/>
              <a:buChar char="v"/>
            </a:pPr>
            <a:r>
              <a:rPr lang="tr-TR"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Yükseköğretim kurumları yıllık iç değerlendirme raporlarını </a:t>
            </a:r>
            <a:r>
              <a:rPr lang="tr-TR" sz="24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(KİDR), </a:t>
            </a:r>
            <a:r>
              <a:rPr lang="tr-TR"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YÖKAK web sayfasında bulunan, KİDR kılavuzuna göre hazırlamak ve </a:t>
            </a:r>
            <a:r>
              <a:rPr lang="tr-TR" sz="24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YÖKAK’a</a:t>
            </a:r>
            <a:r>
              <a:rPr lang="tr-TR"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sunmakla yükümlüdür.</a:t>
            </a:r>
          </a:p>
          <a:p>
            <a:pPr marL="0" indent="0" algn="just">
              <a:buNone/>
            </a:pPr>
            <a:endParaRPr lang="tr-TR"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ctr">
              <a:buNone/>
            </a:pPr>
            <a:endParaRPr lang="tr-TR"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İçerik Yer Tutucusu 2"/>
          <p:cNvSpPr txBox="1">
            <a:spLocks/>
          </p:cNvSpPr>
          <p:nvPr/>
        </p:nvSpPr>
        <p:spPr>
          <a:xfrm>
            <a:off x="4241800" y="6049817"/>
            <a:ext cx="3819236" cy="53386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just">
              <a:buFont typeface="Arial" panose="020B0604020202020204" pitchFamily="34" charset="0"/>
              <a:buNone/>
            </a:pPr>
            <a:r>
              <a:rPr lang="tr-TR" sz="2800" dirty="0" smtClean="0">
                <a:solidFill>
                  <a:schemeClr val="tx1"/>
                </a:solidFill>
                <a:latin typeface="Calibri" panose="020F0502020204030204" pitchFamily="34" charset="0"/>
                <a:ea typeface="Calibri" panose="020F0502020204030204" pitchFamily="34" charset="0"/>
                <a:cs typeface="Calibri" panose="020F0502020204030204" pitchFamily="34" charset="0"/>
                <a:hlinkClick r:id="rId2"/>
              </a:rPr>
              <a:t>KİDR Hazırlama Kılavuzu </a:t>
            </a:r>
            <a:endParaRPr lang="tr-TR" sz="2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615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46546" y="1653309"/>
            <a:ext cx="11009746" cy="4904509"/>
          </a:xfrm>
        </p:spPr>
        <p:txBody>
          <a:bodyPr>
            <a:normAutofit/>
          </a:bodyPr>
          <a:lstStyle/>
          <a:p>
            <a:pPr algn="just">
              <a:buFont typeface="Wingdings" panose="05000000000000000000" pitchFamily="2" charset="2"/>
              <a:buChar char="ü"/>
            </a:pPr>
            <a:r>
              <a:rPr lang="tr-TR" sz="2400" dirty="0">
                <a:solidFill>
                  <a:schemeClr val="tx1"/>
                </a:solidFill>
              </a:rPr>
              <a:t>Kurumsal Akreditasyon Programı (KAP) yükseköğretim kurumlarındaki </a:t>
            </a:r>
            <a:r>
              <a:rPr lang="tr-TR" sz="2400" dirty="0" smtClean="0">
                <a:solidFill>
                  <a:srgbClr val="FF0000"/>
                </a:solidFill>
              </a:rPr>
              <a:t>kalite güvencesi sistemi, eğitim-öğretim</a:t>
            </a:r>
            <a:r>
              <a:rPr lang="tr-TR" sz="2400" dirty="0">
                <a:solidFill>
                  <a:srgbClr val="FF0000"/>
                </a:solidFill>
              </a:rPr>
              <a:t>, </a:t>
            </a:r>
            <a:r>
              <a:rPr lang="tr-TR" sz="2400" dirty="0" smtClean="0">
                <a:solidFill>
                  <a:srgbClr val="FF0000"/>
                </a:solidFill>
              </a:rPr>
              <a:t>araştırma-geliştirme ve toplumsal katkı </a:t>
            </a:r>
            <a:r>
              <a:rPr lang="tr-TR" sz="2400" dirty="0" smtClean="0">
                <a:solidFill>
                  <a:schemeClr val="tx1"/>
                </a:solidFill>
              </a:rPr>
              <a:t>süreçlerinin </a:t>
            </a:r>
            <a:r>
              <a:rPr lang="tr-TR" sz="2400" b="1" dirty="0" smtClean="0">
                <a:solidFill>
                  <a:schemeClr val="tx1"/>
                </a:solidFill>
              </a:rPr>
              <a:t>“planlama</a:t>
            </a:r>
            <a:r>
              <a:rPr lang="tr-TR" sz="2400" b="1" dirty="0">
                <a:solidFill>
                  <a:schemeClr val="tx1"/>
                </a:solidFill>
              </a:rPr>
              <a:t>, uygulama, kontrol etme ve önlem alma” </a:t>
            </a:r>
            <a:r>
              <a:rPr lang="tr-TR" sz="2400" dirty="0">
                <a:solidFill>
                  <a:schemeClr val="tx1"/>
                </a:solidFill>
              </a:rPr>
              <a:t>döngüsü kapsamında </a:t>
            </a:r>
            <a:r>
              <a:rPr lang="tr-TR" sz="2400" dirty="0" smtClean="0">
                <a:solidFill>
                  <a:schemeClr val="tx1"/>
                </a:solidFill>
              </a:rPr>
              <a:t>değerlendirilmesini sağlayan </a:t>
            </a:r>
            <a:r>
              <a:rPr lang="tr-TR" sz="2400" dirty="0">
                <a:solidFill>
                  <a:schemeClr val="tx1"/>
                </a:solidFill>
              </a:rPr>
              <a:t>bir dış değerlendirme yöntemidir.</a:t>
            </a:r>
          </a:p>
          <a:p>
            <a:pPr algn="just">
              <a:buFont typeface="Wingdings" panose="05000000000000000000" pitchFamily="2" charset="2"/>
              <a:buChar char="ü"/>
            </a:pPr>
            <a:r>
              <a:rPr lang="tr-TR" sz="2400" dirty="0" smtClean="0">
                <a:solidFill>
                  <a:schemeClr val="tx1"/>
                </a:solidFill>
              </a:rPr>
              <a:t>KAP </a:t>
            </a:r>
            <a:r>
              <a:rPr lang="tr-TR" sz="2400" dirty="0">
                <a:solidFill>
                  <a:schemeClr val="tx1"/>
                </a:solidFill>
              </a:rPr>
              <a:t>Yükseköğretim Kalite Kurulu tarafından oluşturulan değerlendirme takımları </a:t>
            </a:r>
            <a:r>
              <a:rPr lang="tr-TR" sz="2400" dirty="0" smtClean="0">
                <a:solidFill>
                  <a:schemeClr val="tx1"/>
                </a:solidFill>
              </a:rPr>
              <a:t>tarafından Kurumsal </a:t>
            </a:r>
            <a:r>
              <a:rPr lang="tr-TR" sz="2400" dirty="0">
                <a:solidFill>
                  <a:schemeClr val="tx1"/>
                </a:solidFill>
              </a:rPr>
              <a:t>Dış Değerlendirme ve Akreditasyon Ölçütleri ile Kurumsal Dış Değerlendirme </a:t>
            </a:r>
            <a:r>
              <a:rPr lang="tr-TR" sz="2400" dirty="0" smtClean="0">
                <a:solidFill>
                  <a:schemeClr val="tx1"/>
                </a:solidFill>
              </a:rPr>
              <a:t>ve Akreditasyon </a:t>
            </a:r>
            <a:r>
              <a:rPr lang="tr-TR" sz="2400" dirty="0">
                <a:solidFill>
                  <a:schemeClr val="tx1"/>
                </a:solidFill>
              </a:rPr>
              <a:t>Kılavuzu kapsamında yürütülmektedir.</a:t>
            </a:r>
          </a:p>
          <a:p>
            <a:pPr algn="just">
              <a:buFont typeface="Wingdings" panose="05000000000000000000" pitchFamily="2" charset="2"/>
              <a:buChar char="ü"/>
            </a:pPr>
            <a:r>
              <a:rPr lang="tr-TR" sz="2400" dirty="0" smtClean="0">
                <a:solidFill>
                  <a:schemeClr val="tx1"/>
                </a:solidFill>
              </a:rPr>
              <a:t>Her </a:t>
            </a:r>
            <a:r>
              <a:rPr lang="tr-TR" sz="2400" dirty="0">
                <a:solidFill>
                  <a:schemeClr val="tx1"/>
                </a:solidFill>
              </a:rPr>
              <a:t>yıl </a:t>
            </a:r>
            <a:r>
              <a:rPr lang="tr-TR" sz="2400" dirty="0" err="1">
                <a:solidFill>
                  <a:schemeClr val="tx1"/>
                </a:solidFill>
              </a:rPr>
              <a:t>KAP’a</a:t>
            </a:r>
            <a:r>
              <a:rPr lang="tr-TR" sz="2400" dirty="0">
                <a:solidFill>
                  <a:schemeClr val="tx1"/>
                </a:solidFill>
              </a:rPr>
              <a:t> dâhil edilecek yükseköğretim kurumları YÖKAK tarafından belirlenmekte </a:t>
            </a:r>
            <a:r>
              <a:rPr lang="tr-TR" sz="2400" dirty="0" smtClean="0">
                <a:solidFill>
                  <a:schemeClr val="tx1"/>
                </a:solidFill>
              </a:rPr>
              <a:t>ve belirlenen </a:t>
            </a:r>
            <a:r>
              <a:rPr lang="tr-TR" sz="2400" dirty="0">
                <a:solidFill>
                  <a:schemeClr val="tx1"/>
                </a:solidFill>
              </a:rPr>
              <a:t>bu yükseköğretim kurumlarının yapısına uygun olarak değerlendirme </a:t>
            </a:r>
            <a:r>
              <a:rPr lang="tr-TR" sz="2400" dirty="0" smtClean="0">
                <a:solidFill>
                  <a:schemeClr val="tx1"/>
                </a:solidFill>
              </a:rPr>
              <a:t>takımları oluşturulmaktadır</a:t>
            </a:r>
            <a:r>
              <a:rPr lang="tr-TR" sz="2400" dirty="0">
                <a:solidFill>
                  <a:schemeClr val="tx1"/>
                </a:solidFill>
              </a:rPr>
              <a:t>. Söz konusu değerlendirme takımları tarafından ilgili </a:t>
            </a:r>
            <a:r>
              <a:rPr lang="tr-TR" sz="2400" dirty="0" smtClean="0">
                <a:solidFill>
                  <a:schemeClr val="tx1"/>
                </a:solidFill>
              </a:rPr>
              <a:t>yükseköğretim kurumlarına </a:t>
            </a:r>
            <a:r>
              <a:rPr lang="tr-TR" sz="2400" dirty="0">
                <a:solidFill>
                  <a:schemeClr val="tx1"/>
                </a:solidFill>
              </a:rPr>
              <a:t>iki ziyaret (</a:t>
            </a:r>
            <a:r>
              <a:rPr lang="tr-TR" sz="2400" b="1" dirty="0">
                <a:solidFill>
                  <a:schemeClr val="tx1"/>
                </a:solidFill>
              </a:rPr>
              <a:t>ön ziyaret ve saha ziyareti</a:t>
            </a:r>
            <a:r>
              <a:rPr lang="tr-TR" sz="2400" dirty="0">
                <a:solidFill>
                  <a:schemeClr val="tx1"/>
                </a:solidFill>
              </a:rPr>
              <a:t>) gerçekleştirilmektedir.</a:t>
            </a:r>
          </a:p>
        </p:txBody>
      </p:sp>
      <p:sp>
        <p:nvSpPr>
          <p:cNvPr id="4" name="Slayt Numarası Yer Tutucusu 3"/>
          <p:cNvSpPr>
            <a:spLocks noGrp="1"/>
          </p:cNvSpPr>
          <p:nvPr>
            <p:ph type="sldNum" sz="quarter" idx="12"/>
          </p:nvPr>
        </p:nvSpPr>
        <p:spPr/>
        <p:txBody>
          <a:bodyPr/>
          <a:lstStyle/>
          <a:p>
            <a:fld id="{42C0DB4F-D11D-4F54-9D3B-A709721EB97D}" type="slidenum">
              <a:rPr lang="tr-TR" smtClean="0"/>
              <a:t>5</a:t>
            </a:fld>
            <a:endParaRPr lang="tr-TR"/>
          </a:p>
        </p:txBody>
      </p:sp>
      <p:sp>
        <p:nvSpPr>
          <p:cNvPr id="5" name="Unvan 1"/>
          <p:cNvSpPr txBox="1">
            <a:spLocks/>
          </p:cNvSpPr>
          <p:nvPr/>
        </p:nvSpPr>
        <p:spPr>
          <a:xfrm>
            <a:off x="646545" y="179601"/>
            <a:ext cx="11009746"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tr-TR" sz="4000" b="1" dirty="0">
                <a:latin typeface="Calibri" panose="020F0502020204030204" pitchFamily="34" charset="0"/>
                <a:ea typeface="Calibri" panose="020F0502020204030204" pitchFamily="34" charset="0"/>
                <a:cs typeface="Calibri" panose="020F0502020204030204" pitchFamily="34" charset="0"/>
              </a:rPr>
              <a:t>KURUMSAL AKREDİTASYON PROGRAMI</a:t>
            </a:r>
          </a:p>
        </p:txBody>
      </p:sp>
    </p:spTree>
    <p:extLst>
      <p:ext uri="{BB962C8B-B14F-4D97-AF65-F5344CB8AC3E}">
        <p14:creationId xmlns:p14="http://schemas.microsoft.com/office/powerpoint/2010/main" val="3357529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3">
                                            <p:txEl>
                                              <p:pRg st="0" end="0"/>
                                            </p:txEl>
                                          </p:spTgt>
                                        </p:tgtEl>
                                      </p:cBhvr>
                                    </p:animEffect>
                                    <p:animScale>
                                      <p:cBhvr>
                                        <p:cTn id="7" dur="500" autoRev="1" fill="hold"/>
                                        <p:tgtEl>
                                          <p:spTgt spid="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a:spLocks noGrp="1"/>
          </p:cNvSpPr>
          <p:nvPr>
            <p:ph idx="1"/>
          </p:nvPr>
        </p:nvSpPr>
        <p:spPr>
          <a:xfrm>
            <a:off x="646546" y="1450109"/>
            <a:ext cx="11009746" cy="5237018"/>
          </a:xfrm>
        </p:spPr>
        <p:txBody>
          <a:bodyPr>
            <a:noAutofit/>
          </a:bodyPr>
          <a:lstStyle/>
          <a:p>
            <a:pPr algn="just">
              <a:buFont typeface="Wingdings" panose="05000000000000000000" pitchFamily="2" charset="2"/>
              <a:buChar char="ü"/>
            </a:pPr>
            <a:r>
              <a:rPr lang="tr-TR" sz="2800" dirty="0">
                <a:solidFill>
                  <a:schemeClr val="tx1"/>
                </a:solidFill>
                <a:latin typeface="Calibri" panose="020F0502020204030204" pitchFamily="34" charset="0"/>
                <a:ea typeface="Calibri" panose="020F0502020204030204" pitchFamily="34" charset="0"/>
                <a:cs typeface="Calibri" panose="020F0502020204030204" pitchFamily="34" charset="0"/>
              </a:rPr>
              <a:t>Bu ziyaretleri neticesinde değerlendirme takımları tarafından </a:t>
            </a:r>
            <a:r>
              <a:rPr lang="tr-TR" sz="2800" b="1" u="sng" dirty="0">
                <a:solidFill>
                  <a:schemeClr val="tx1"/>
                </a:solidFill>
                <a:latin typeface="Calibri" panose="020F0502020204030204" pitchFamily="34" charset="0"/>
                <a:ea typeface="Calibri" panose="020F0502020204030204" pitchFamily="34" charset="0"/>
                <a:cs typeface="Calibri" panose="020F0502020204030204" pitchFamily="34" charset="0"/>
              </a:rPr>
              <a:t>Kurumsal Akreditasyon Raporları (KAR)</a:t>
            </a:r>
            <a:r>
              <a:rPr lang="tr-TR" sz="2800" dirty="0">
                <a:solidFill>
                  <a:schemeClr val="tx1"/>
                </a:solidFill>
                <a:latin typeface="Calibri" panose="020F0502020204030204" pitchFamily="34" charset="0"/>
                <a:ea typeface="Calibri" panose="020F0502020204030204" pitchFamily="34" charset="0"/>
                <a:cs typeface="Calibri" panose="020F0502020204030204" pitchFamily="34" charset="0"/>
              </a:rPr>
              <a:t> hazırlanmakta ve bu raporlar göz önünde bulundurularak YÖKAK tarafından akreditasyona ilişkin karar verilmektedir.</a:t>
            </a:r>
          </a:p>
          <a:p>
            <a:pPr algn="just">
              <a:buFont typeface="Wingdings" panose="05000000000000000000" pitchFamily="2" charset="2"/>
              <a:buChar char="ü"/>
            </a:pPr>
            <a:endParaRPr lang="tr-TR" sz="2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buFont typeface="Wingdings" panose="05000000000000000000" pitchFamily="2" charset="2"/>
              <a:buChar char="ü"/>
            </a:pPr>
            <a:r>
              <a:rPr lang="tr-TR" sz="2800" dirty="0">
                <a:solidFill>
                  <a:schemeClr val="tx1"/>
                </a:solidFill>
                <a:latin typeface="Calibri" panose="020F0502020204030204" pitchFamily="34" charset="0"/>
                <a:ea typeface="Calibri" panose="020F0502020204030204" pitchFamily="34" charset="0"/>
                <a:cs typeface="Calibri" panose="020F0502020204030204" pitchFamily="34" charset="0"/>
              </a:rPr>
              <a:t>YÖKAK tarafından KAP kapsamında aşağıdaki kararlar verilmektedir:</a:t>
            </a:r>
          </a:p>
          <a:p>
            <a:pPr algn="just">
              <a:buFont typeface="Wingdings" panose="05000000000000000000" pitchFamily="2" charset="2"/>
              <a:buChar char="ü"/>
            </a:pPr>
            <a:endParaRPr lang="tr-TR" sz="2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buFont typeface="Wingdings" panose="05000000000000000000" pitchFamily="2" charset="2"/>
              <a:buChar char="ü"/>
            </a:pPr>
            <a:r>
              <a:rPr lang="tr-TR" sz="2800" dirty="0">
                <a:solidFill>
                  <a:schemeClr val="tx1"/>
                </a:solidFill>
                <a:latin typeface="Calibri" panose="020F0502020204030204" pitchFamily="34" charset="0"/>
                <a:ea typeface="Calibri" panose="020F0502020204030204" pitchFamily="34" charset="0"/>
                <a:cs typeface="Calibri" panose="020F0502020204030204" pitchFamily="34" charset="0"/>
              </a:rPr>
              <a:t>Tam akreditasyon (beş yıl süreyle)</a:t>
            </a:r>
          </a:p>
          <a:p>
            <a:pPr algn="just">
              <a:buFont typeface="Wingdings" panose="05000000000000000000" pitchFamily="2" charset="2"/>
              <a:buChar char="ü"/>
            </a:pPr>
            <a:r>
              <a:rPr lang="tr-TR" sz="2800" dirty="0">
                <a:solidFill>
                  <a:schemeClr val="tx1"/>
                </a:solidFill>
                <a:latin typeface="Calibri" panose="020F0502020204030204" pitchFamily="34" charset="0"/>
                <a:ea typeface="Calibri" panose="020F0502020204030204" pitchFamily="34" charset="0"/>
                <a:cs typeface="Calibri" panose="020F0502020204030204" pitchFamily="34" charset="0"/>
              </a:rPr>
              <a:t>Koşullu akreditasyon (iki yıl süreyle)</a:t>
            </a:r>
          </a:p>
          <a:p>
            <a:pPr algn="just">
              <a:buFont typeface="Wingdings" panose="05000000000000000000" pitchFamily="2" charset="2"/>
              <a:buChar char="ü"/>
            </a:pPr>
            <a:r>
              <a:rPr lang="tr-TR" sz="2800" dirty="0">
                <a:solidFill>
                  <a:schemeClr val="tx1"/>
                </a:solidFill>
                <a:latin typeface="Calibri" panose="020F0502020204030204" pitchFamily="34" charset="0"/>
                <a:ea typeface="Calibri" panose="020F0502020204030204" pitchFamily="34" charset="0"/>
                <a:cs typeface="Calibri" panose="020F0502020204030204" pitchFamily="34" charset="0"/>
              </a:rPr>
              <a:t>Akreditasyonun reddi kararı</a:t>
            </a:r>
          </a:p>
        </p:txBody>
      </p:sp>
      <p:sp>
        <p:nvSpPr>
          <p:cNvPr id="2" name="Slayt Numarası Yer Tutucusu 1"/>
          <p:cNvSpPr>
            <a:spLocks noGrp="1"/>
          </p:cNvSpPr>
          <p:nvPr>
            <p:ph type="sldNum" sz="quarter" idx="12"/>
          </p:nvPr>
        </p:nvSpPr>
        <p:spPr/>
        <p:txBody>
          <a:bodyPr/>
          <a:lstStyle/>
          <a:p>
            <a:fld id="{42C0DB4F-D11D-4F54-9D3B-A709721EB97D}" type="slidenum">
              <a:rPr lang="tr-TR" smtClean="0"/>
              <a:t>6</a:t>
            </a:fld>
            <a:endParaRPr lang="tr-TR"/>
          </a:p>
        </p:txBody>
      </p:sp>
      <p:sp>
        <p:nvSpPr>
          <p:cNvPr id="4" name="Unvan 1"/>
          <p:cNvSpPr txBox="1">
            <a:spLocks/>
          </p:cNvSpPr>
          <p:nvPr/>
        </p:nvSpPr>
        <p:spPr>
          <a:xfrm>
            <a:off x="646545" y="179601"/>
            <a:ext cx="11009746"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tr-TR" sz="4000" b="1" dirty="0">
                <a:latin typeface="Calibri" panose="020F0502020204030204" pitchFamily="34" charset="0"/>
                <a:ea typeface="Calibri" panose="020F0502020204030204" pitchFamily="34" charset="0"/>
                <a:cs typeface="Calibri" panose="020F0502020204030204" pitchFamily="34" charset="0"/>
              </a:rPr>
              <a:t>KURUMSAL AKREDİTASYON PROGRAMI</a:t>
            </a:r>
          </a:p>
        </p:txBody>
      </p:sp>
    </p:spTree>
    <p:extLst>
      <p:ext uri="{BB962C8B-B14F-4D97-AF65-F5344CB8AC3E}">
        <p14:creationId xmlns:p14="http://schemas.microsoft.com/office/powerpoint/2010/main" val="3746366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a:spLocks noGrp="1"/>
          </p:cNvSpPr>
          <p:nvPr>
            <p:ph idx="1"/>
          </p:nvPr>
        </p:nvSpPr>
        <p:spPr>
          <a:xfrm>
            <a:off x="646546" y="1570181"/>
            <a:ext cx="11009746" cy="4507346"/>
          </a:xfrm>
        </p:spPr>
        <p:txBody>
          <a:bodyPr>
            <a:noAutofit/>
          </a:bodyPr>
          <a:lstStyle/>
          <a:p>
            <a:pPr algn="just">
              <a:buFont typeface="Wingdings" panose="05000000000000000000" pitchFamily="2" charset="2"/>
              <a:buChar char="ü"/>
            </a:pPr>
            <a:r>
              <a:rPr lang="tr-TR" sz="2800" dirty="0">
                <a:solidFill>
                  <a:schemeClr val="tx1"/>
                </a:solidFill>
                <a:latin typeface="Calibri" panose="020F0502020204030204" pitchFamily="34" charset="0"/>
                <a:ea typeface="Calibri" panose="020F0502020204030204" pitchFamily="34" charset="0"/>
                <a:cs typeface="Calibri" panose="020F0502020204030204" pitchFamily="34" charset="0"/>
              </a:rPr>
              <a:t>KAP, Uluslararası kabul görmüş bir bakış açısıyla ulusal </a:t>
            </a:r>
            <a:r>
              <a:rPr lang="tr-TR" sz="28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değerlendirme sürecidir.</a:t>
            </a:r>
          </a:p>
          <a:p>
            <a:pPr algn="just">
              <a:buFont typeface="Wingdings" panose="05000000000000000000" pitchFamily="2" charset="2"/>
              <a:buChar char="ü"/>
            </a:pPr>
            <a:endParaRPr lang="tr-TR" sz="2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buFont typeface="Wingdings" panose="05000000000000000000" pitchFamily="2" charset="2"/>
              <a:buChar char="ü"/>
            </a:pPr>
            <a:r>
              <a:rPr lang="tr-TR" sz="28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Kurumun </a:t>
            </a:r>
            <a:r>
              <a:rPr lang="tr-TR" sz="2800" dirty="0">
                <a:solidFill>
                  <a:schemeClr val="tx1"/>
                </a:solidFill>
                <a:latin typeface="Calibri" panose="020F0502020204030204" pitchFamily="34" charset="0"/>
                <a:ea typeface="Calibri" panose="020F0502020204030204" pitchFamily="34" charset="0"/>
                <a:cs typeface="Calibri" panose="020F0502020204030204" pitchFamily="34" charset="0"/>
              </a:rPr>
              <a:t>iç değerlendirmesini (öz değerlendirme) esas alan </a:t>
            </a:r>
            <a:r>
              <a:rPr lang="tr-TR" sz="28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bir değerlendirmedir.</a:t>
            </a:r>
          </a:p>
          <a:p>
            <a:pPr algn="just">
              <a:buFont typeface="Wingdings" panose="05000000000000000000" pitchFamily="2" charset="2"/>
              <a:buChar char="ü"/>
            </a:pPr>
            <a:endParaRPr lang="tr-TR" sz="2800" dirty="0">
              <a:latin typeface="Calibri" panose="020F0502020204030204" pitchFamily="34" charset="0"/>
              <a:ea typeface="Calibri" panose="020F0502020204030204" pitchFamily="34" charset="0"/>
              <a:cs typeface="Calibri" panose="020F0502020204030204" pitchFamily="34" charset="0"/>
            </a:endParaRPr>
          </a:p>
          <a:p>
            <a:pPr algn="just">
              <a:buFont typeface="Wingdings" panose="05000000000000000000" pitchFamily="2" charset="2"/>
              <a:buChar char="ü"/>
            </a:pPr>
            <a:r>
              <a:rPr lang="tr-TR" sz="28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Kurumun </a:t>
            </a:r>
            <a:r>
              <a:rPr lang="tr-TR" sz="2800" dirty="0">
                <a:solidFill>
                  <a:schemeClr val="tx1"/>
                </a:solidFill>
                <a:latin typeface="Calibri" panose="020F0502020204030204" pitchFamily="34" charset="0"/>
                <a:ea typeface="Calibri" panose="020F0502020204030204" pitchFamily="34" charset="0"/>
                <a:cs typeface="Calibri" panose="020F0502020204030204" pitchFamily="34" charset="0"/>
              </a:rPr>
              <a:t>kendisini tanımladığı misyon/vizyon ve stratejik </a:t>
            </a:r>
            <a:r>
              <a:rPr lang="tr-TR" sz="28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hedefleriyle uyumunu </a:t>
            </a:r>
            <a:r>
              <a:rPr lang="tr-TR" sz="2800" dirty="0">
                <a:solidFill>
                  <a:schemeClr val="tx1"/>
                </a:solidFill>
                <a:latin typeface="Calibri" panose="020F0502020204030204" pitchFamily="34" charset="0"/>
                <a:ea typeface="Calibri" panose="020F0502020204030204" pitchFamily="34" charset="0"/>
                <a:cs typeface="Calibri" panose="020F0502020204030204" pitchFamily="34" charset="0"/>
              </a:rPr>
              <a:t>ölçmeyi hedefleyen ve</a:t>
            </a:r>
            <a:r>
              <a:rPr lang="tr-TR" sz="2800" dirty="0">
                <a:latin typeface="Calibri" panose="020F0502020204030204" pitchFamily="34" charset="0"/>
                <a:ea typeface="Calibri" panose="020F0502020204030204" pitchFamily="34" charset="0"/>
                <a:cs typeface="Calibri" panose="020F0502020204030204" pitchFamily="34" charset="0"/>
              </a:rPr>
              <a:t> </a:t>
            </a:r>
            <a:r>
              <a:rPr lang="tr-TR" sz="2800" b="1" dirty="0">
                <a:solidFill>
                  <a:srgbClr val="FF0000"/>
                </a:solidFill>
                <a:latin typeface="Calibri" panose="020F0502020204030204" pitchFamily="34" charset="0"/>
                <a:ea typeface="Calibri" panose="020F0502020204030204" pitchFamily="34" charset="0"/>
                <a:cs typeface="Calibri" panose="020F0502020204030204" pitchFamily="34" charset="0"/>
              </a:rPr>
              <a:t>“sürekli iyileşme”</a:t>
            </a:r>
            <a:r>
              <a:rPr lang="tr-TR" sz="28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tr-TR" sz="28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yaklaşımını benimseyen </a:t>
            </a:r>
            <a:r>
              <a:rPr lang="tr-TR" sz="2800" dirty="0">
                <a:solidFill>
                  <a:schemeClr val="tx1"/>
                </a:solidFill>
                <a:latin typeface="Calibri" panose="020F0502020204030204" pitchFamily="34" charset="0"/>
                <a:ea typeface="Calibri" panose="020F0502020204030204" pitchFamily="34" charset="0"/>
                <a:cs typeface="Calibri" panose="020F0502020204030204" pitchFamily="34" charset="0"/>
              </a:rPr>
              <a:t>bir değerlendirme sürecidir.</a:t>
            </a:r>
          </a:p>
        </p:txBody>
      </p:sp>
      <p:sp>
        <p:nvSpPr>
          <p:cNvPr id="2" name="Slayt Numarası Yer Tutucusu 1"/>
          <p:cNvSpPr>
            <a:spLocks noGrp="1"/>
          </p:cNvSpPr>
          <p:nvPr>
            <p:ph type="sldNum" sz="quarter" idx="12"/>
          </p:nvPr>
        </p:nvSpPr>
        <p:spPr/>
        <p:txBody>
          <a:bodyPr/>
          <a:lstStyle/>
          <a:p>
            <a:fld id="{42C0DB4F-D11D-4F54-9D3B-A709721EB97D}" type="slidenum">
              <a:rPr lang="tr-TR" smtClean="0"/>
              <a:t>7</a:t>
            </a:fld>
            <a:endParaRPr lang="tr-TR"/>
          </a:p>
        </p:txBody>
      </p:sp>
      <p:sp>
        <p:nvSpPr>
          <p:cNvPr id="4" name="Unvan 1"/>
          <p:cNvSpPr txBox="1">
            <a:spLocks/>
          </p:cNvSpPr>
          <p:nvPr/>
        </p:nvSpPr>
        <p:spPr>
          <a:xfrm>
            <a:off x="646545" y="179601"/>
            <a:ext cx="11009746"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tr-TR" sz="4000" b="1" dirty="0">
                <a:latin typeface="Calibri" panose="020F0502020204030204" pitchFamily="34" charset="0"/>
                <a:ea typeface="Calibri" panose="020F0502020204030204" pitchFamily="34" charset="0"/>
                <a:cs typeface="Calibri" panose="020F0502020204030204" pitchFamily="34" charset="0"/>
              </a:rPr>
              <a:t>KURUMSAL AKREDİTASYON PROGRAMI</a:t>
            </a:r>
          </a:p>
        </p:txBody>
      </p:sp>
    </p:spTree>
    <p:extLst>
      <p:ext uri="{BB962C8B-B14F-4D97-AF65-F5344CB8AC3E}">
        <p14:creationId xmlns:p14="http://schemas.microsoft.com/office/powerpoint/2010/main" val="995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5">
                                            <p:txEl>
                                              <p:pRg st="4" end="4"/>
                                            </p:txEl>
                                          </p:spTgt>
                                        </p:tgtEl>
                                      </p:cBhvr>
                                    </p:animEffect>
                                    <p:animScale>
                                      <p:cBhvr>
                                        <p:cTn id="7" dur="500" autoRev="1" fill="hold"/>
                                        <p:tgtEl>
                                          <p:spTgt spid="5">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a:spLocks noGrp="1"/>
          </p:cNvSpPr>
          <p:nvPr>
            <p:ph idx="1"/>
          </p:nvPr>
        </p:nvSpPr>
        <p:spPr>
          <a:xfrm>
            <a:off x="300181" y="1524000"/>
            <a:ext cx="11591637" cy="4461163"/>
          </a:xfrm>
        </p:spPr>
        <p:txBody>
          <a:bodyPr>
            <a:noAutofit/>
          </a:bodyPr>
          <a:lstStyle/>
          <a:p>
            <a:pPr algn="just">
              <a:buFont typeface="Wingdings" panose="05000000000000000000" pitchFamily="2" charset="2"/>
              <a:buChar char="ü"/>
            </a:pPr>
            <a:r>
              <a:rPr lang="tr-TR" sz="32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Kurumsal </a:t>
            </a:r>
            <a:r>
              <a:rPr lang="tr-TR" sz="3200" dirty="0">
                <a:solidFill>
                  <a:schemeClr val="tx1"/>
                </a:solidFill>
                <a:latin typeface="Calibri" panose="020F0502020204030204" pitchFamily="34" charset="0"/>
                <a:ea typeface="Calibri" panose="020F0502020204030204" pitchFamily="34" charset="0"/>
                <a:cs typeface="Calibri" panose="020F0502020204030204" pitchFamily="34" charset="0"/>
              </a:rPr>
              <a:t>Akreditasyon Programında genel olarak aşağıdaki </a:t>
            </a:r>
            <a:r>
              <a:rPr lang="tr-TR" sz="3200" b="1" dirty="0">
                <a:solidFill>
                  <a:schemeClr val="tx1"/>
                </a:solidFill>
                <a:latin typeface="Calibri" panose="020F0502020204030204" pitchFamily="34" charset="0"/>
                <a:ea typeface="Calibri" panose="020F0502020204030204" pitchFamily="34" charset="0"/>
                <a:cs typeface="Calibri" panose="020F0502020204030204" pitchFamily="34" charset="0"/>
              </a:rPr>
              <a:t>dört </a:t>
            </a:r>
            <a:r>
              <a:rPr lang="tr-TR" sz="3200"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temel sorunun</a:t>
            </a:r>
            <a:r>
              <a:rPr lang="tr-TR" sz="32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tr-TR" sz="3200" dirty="0">
                <a:solidFill>
                  <a:schemeClr val="tx1"/>
                </a:solidFill>
                <a:latin typeface="Calibri" panose="020F0502020204030204" pitchFamily="34" charset="0"/>
                <a:ea typeface="Calibri" panose="020F0502020204030204" pitchFamily="34" charset="0"/>
                <a:cs typeface="Calibri" panose="020F0502020204030204" pitchFamily="34" charset="0"/>
              </a:rPr>
              <a:t>cevabını aramaya yönelik bir yaklaşım izlenir: </a:t>
            </a:r>
          </a:p>
        </p:txBody>
      </p:sp>
      <p:pic>
        <p:nvPicPr>
          <p:cNvPr id="2" name="Resim 1"/>
          <p:cNvPicPr>
            <a:picLocks noChangeAspect="1"/>
          </p:cNvPicPr>
          <p:nvPr/>
        </p:nvPicPr>
        <p:blipFill>
          <a:blip r:embed="rId2"/>
          <a:stretch>
            <a:fillRect/>
          </a:stretch>
        </p:blipFill>
        <p:spPr>
          <a:xfrm>
            <a:off x="0" y="2743200"/>
            <a:ext cx="12199451" cy="3140363"/>
          </a:xfrm>
          <a:prstGeom prst="rect">
            <a:avLst/>
          </a:prstGeom>
        </p:spPr>
      </p:pic>
      <p:sp>
        <p:nvSpPr>
          <p:cNvPr id="3" name="Slayt Numarası Yer Tutucusu 2"/>
          <p:cNvSpPr>
            <a:spLocks noGrp="1"/>
          </p:cNvSpPr>
          <p:nvPr>
            <p:ph type="sldNum" sz="quarter" idx="12"/>
          </p:nvPr>
        </p:nvSpPr>
        <p:spPr/>
        <p:txBody>
          <a:bodyPr/>
          <a:lstStyle/>
          <a:p>
            <a:fld id="{42C0DB4F-D11D-4F54-9D3B-A709721EB97D}" type="slidenum">
              <a:rPr lang="tr-TR" smtClean="0"/>
              <a:t>8</a:t>
            </a:fld>
            <a:endParaRPr lang="tr-TR"/>
          </a:p>
        </p:txBody>
      </p:sp>
      <p:sp>
        <p:nvSpPr>
          <p:cNvPr id="6" name="Unvan 1"/>
          <p:cNvSpPr txBox="1">
            <a:spLocks/>
          </p:cNvSpPr>
          <p:nvPr/>
        </p:nvSpPr>
        <p:spPr>
          <a:xfrm>
            <a:off x="646545" y="179601"/>
            <a:ext cx="11009746"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tr-TR" sz="4000" b="1" dirty="0">
                <a:latin typeface="Calibri" panose="020F0502020204030204" pitchFamily="34" charset="0"/>
                <a:ea typeface="Calibri" panose="020F0502020204030204" pitchFamily="34" charset="0"/>
                <a:cs typeface="Calibri" panose="020F0502020204030204" pitchFamily="34" charset="0"/>
              </a:rPr>
              <a:t>KURUMSAL AKREDİTASYON PROGRAMI</a:t>
            </a:r>
          </a:p>
        </p:txBody>
      </p:sp>
    </p:spTree>
    <p:extLst>
      <p:ext uri="{BB962C8B-B14F-4D97-AF65-F5344CB8AC3E}">
        <p14:creationId xmlns:p14="http://schemas.microsoft.com/office/powerpoint/2010/main" val="332900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46545" y="1653308"/>
            <a:ext cx="11009746" cy="4086719"/>
          </a:xfrm>
        </p:spPr>
        <p:txBody>
          <a:bodyPr>
            <a:normAutofit/>
          </a:bodyPr>
          <a:lstStyle/>
          <a:p>
            <a:pPr algn="just">
              <a:buFont typeface="Wingdings" panose="05000000000000000000" pitchFamily="2" charset="2"/>
              <a:buChar char="ü"/>
            </a:pPr>
            <a:r>
              <a:rPr lang="tr-TR" sz="28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YÖKAK tarafından belirlenen değerlendiricilerin oluşturduğu gruba </a:t>
            </a:r>
            <a:r>
              <a:rPr lang="tr-TR" sz="28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Değerlendirme Takımı</a:t>
            </a:r>
            <a:r>
              <a:rPr lang="tr-TR" sz="28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tr-TR" sz="28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adı verilir</a:t>
            </a:r>
            <a:r>
              <a:rPr lang="tr-TR" sz="28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algn="just">
              <a:buFont typeface="Wingdings" panose="05000000000000000000" pitchFamily="2" charset="2"/>
              <a:buChar char="ü"/>
            </a:pPr>
            <a:r>
              <a:rPr lang="tr-TR" sz="28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Değerlendirme takımları genellikle 7 kişiden oluşur ve akademisyenler, idari personel, öğrenciler ve işveren/profesyonel uygulayıcılar yer alır.</a:t>
            </a:r>
          </a:p>
          <a:p>
            <a:pPr algn="just">
              <a:buFont typeface="Wingdings" panose="05000000000000000000" pitchFamily="2" charset="2"/>
              <a:buChar char="ü"/>
            </a:pPr>
            <a:r>
              <a:rPr lang="tr-TR" sz="28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Değerlendirme süreçlerinde Değerlendirme Takımı, </a:t>
            </a:r>
            <a:r>
              <a:rPr lang="tr-TR" sz="28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doküman inceleme, gözlem, görüşme/mülakat ve diğer yöntemler </a:t>
            </a:r>
            <a:r>
              <a:rPr lang="tr-TR" sz="28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(ekip tartışması, yönetici/çalışan/öğrenci yorumları vb.) olmak üzere dört farklı yöntem kullanabilir</a:t>
            </a:r>
            <a:r>
              <a:rPr lang="tr-TR" sz="28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algn="just"/>
            <a:endParaRPr lang="tr-TR" sz="2800" dirty="0">
              <a:latin typeface="Calibri" panose="020F0502020204030204" pitchFamily="34" charset="0"/>
              <a:ea typeface="Calibri" panose="020F0502020204030204" pitchFamily="34" charset="0"/>
              <a:cs typeface="Calibri" panose="020F0502020204030204" pitchFamily="34" charset="0"/>
            </a:endParaRPr>
          </a:p>
        </p:txBody>
      </p:sp>
      <p:sp>
        <p:nvSpPr>
          <p:cNvPr id="4" name="Slayt Numarası Yer Tutucusu 3"/>
          <p:cNvSpPr>
            <a:spLocks noGrp="1"/>
          </p:cNvSpPr>
          <p:nvPr>
            <p:ph type="sldNum" sz="quarter" idx="12"/>
          </p:nvPr>
        </p:nvSpPr>
        <p:spPr/>
        <p:txBody>
          <a:bodyPr/>
          <a:lstStyle/>
          <a:p>
            <a:fld id="{42C0DB4F-D11D-4F54-9D3B-A709721EB97D}" type="slidenum">
              <a:rPr lang="tr-TR" smtClean="0"/>
              <a:t>9</a:t>
            </a:fld>
            <a:endParaRPr lang="tr-TR"/>
          </a:p>
        </p:txBody>
      </p:sp>
      <p:sp>
        <p:nvSpPr>
          <p:cNvPr id="5" name="Unvan 1"/>
          <p:cNvSpPr txBox="1">
            <a:spLocks/>
          </p:cNvSpPr>
          <p:nvPr/>
        </p:nvSpPr>
        <p:spPr>
          <a:xfrm>
            <a:off x="646545" y="179601"/>
            <a:ext cx="11009746"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tr-TR" sz="4000" b="1" dirty="0">
                <a:latin typeface="Calibri" panose="020F0502020204030204" pitchFamily="34" charset="0"/>
                <a:ea typeface="Calibri" panose="020F0502020204030204" pitchFamily="34" charset="0"/>
                <a:cs typeface="Calibri" panose="020F0502020204030204" pitchFamily="34" charset="0"/>
              </a:rPr>
              <a:t>KURUMSAL AKREDİTASYON PROGRAMI</a:t>
            </a:r>
          </a:p>
        </p:txBody>
      </p:sp>
    </p:spTree>
    <p:extLst>
      <p:ext uri="{BB962C8B-B14F-4D97-AF65-F5344CB8AC3E}">
        <p14:creationId xmlns:p14="http://schemas.microsoft.com/office/powerpoint/2010/main" val="1218750890"/>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Sarı Turuncu">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TM10001115[[fn=Paket]]</Template>
  <TotalTime>741</TotalTime>
  <Words>1758</Words>
  <Application>Microsoft Office PowerPoint</Application>
  <PresentationFormat>Geniş ekran</PresentationFormat>
  <Paragraphs>255</Paragraphs>
  <Slides>27</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27</vt:i4>
      </vt:variant>
    </vt:vector>
  </HeadingPairs>
  <TitlesOfParts>
    <vt:vector size="35" baseType="lpstr">
      <vt:lpstr>Arial</vt:lpstr>
      <vt:lpstr>Calibri</vt:lpstr>
      <vt:lpstr>CamberW01-Light</vt:lpstr>
      <vt:lpstr>CamberW04-Regular</vt:lpstr>
      <vt:lpstr>Gill Sans MT</vt:lpstr>
      <vt:lpstr>Times New Roman</vt:lpstr>
      <vt:lpstr>Wingdings</vt:lpstr>
      <vt:lpstr>Parcel</vt:lpstr>
      <vt:lpstr>YÜKSEKÖĞRETİM KALİTE KURULU KURUMSAL AKREDİTASYON PROGRAMI </vt:lpstr>
      <vt:lpstr>PowerPoint Sunusu</vt:lpstr>
      <vt:lpstr>YÜKSEK ÖĞRETİM KALİTE KURULU (YÖKAK)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YÜKSEKÖĞRETİM KALİTE KURULU RUBRİK DEĞERLENDİRME</dc:title>
  <dc:creator>Windows User</dc:creator>
  <cp:lastModifiedBy>Windows User</cp:lastModifiedBy>
  <cp:revision>110</cp:revision>
  <dcterms:created xsi:type="dcterms:W3CDTF">2023-10-19T11:17:57Z</dcterms:created>
  <dcterms:modified xsi:type="dcterms:W3CDTF">2023-11-10T11:30:01Z</dcterms:modified>
</cp:coreProperties>
</file>